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8"/>
  </p:notesMasterIdLst>
  <p:sldIdLst>
    <p:sldId id="521" r:id="rId2"/>
    <p:sldId id="522" r:id="rId3"/>
    <p:sldId id="568" r:id="rId4"/>
    <p:sldId id="523" r:id="rId5"/>
    <p:sldId id="524" r:id="rId6"/>
    <p:sldId id="526" r:id="rId7"/>
    <p:sldId id="527" r:id="rId8"/>
    <p:sldId id="528" r:id="rId9"/>
    <p:sldId id="529" r:id="rId10"/>
    <p:sldId id="530" r:id="rId11"/>
    <p:sldId id="531" r:id="rId12"/>
    <p:sldId id="532" r:id="rId13"/>
    <p:sldId id="533" r:id="rId14"/>
    <p:sldId id="534" r:id="rId15"/>
    <p:sldId id="535" r:id="rId16"/>
    <p:sldId id="536" r:id="rId17"/>
    <p:sldId id="537" r:id="rId18"/>
    <p:sldId id="538" r:id="rId19"/>
    <p:sldId id="539" r:id="rId20"/>
    <p:sldId id="540" r:id="rId21"/>
    <p:sldId id="541" r:id="rId22"/>
    <p:sldId id="542" r:id="rId23"/>
    <p:sldId id="543" r:id="rId24"/>
    <p:sldId id="544" r:id="rId25"/>
    <p:sldId id="545" r:id="rId26"/>
    <p:sldId id="546" r:id="rId27"/>
    <p:sldId id="547" r:id="rId28"/>
    <p:sldId id="548" r:id="rId29"/>
    <p:sldId id="549" r:id="rId30"/>
    <p:sldId id="550" r:id="rId31"/>
    <p:sldId id="551" r:id="rId32"/>
    <p:sldId id="552" r:id="rId33"/>
    <p:sldId id="553" r:id="rId34"/>
    <p:sldId id="554" r:id="rId35"/>
    <p:sldId id="555" r:id="rId36"/>
    <p:sldId id="557" r:id="rId37"/>
    <p:sldId id="558" r:id="rId38"/>
    <p:sldId id="559" r:id="rId39"/>
    <p:sldId id="560" r:id="rId40"/>
    <p:sldId id="561" r:id="rId41"/>
    <p:sldId id="562" r:id="rId42"/>
    <p:sldId id="563" r:id="rId43"/>
    <p:sldId id="564" r:id="rId44"/>
    <p:sldId id="565" r:id="rId45"/>
    <p:sldId id="566" r:id="rId46"/>
    <p:sldId id="567" r:id="rId4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78" autoAdjust="0"/>
    <p:restoredTop sz="94660"/>
  </p:normalViewPr>
  <p:slideViewPr>
    <p:cSldViewPr snapToGrid="0">
      <p:cViewPr varScale="1">
        <p:scale>
          <a:sx n="69" d="100"/>
          <a:sy n="69" d="100"/>
        </p:scale>
        <p:origin x="1236" y="40"/>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5909"/>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E11954-2F47-48C6-9D2F-F7D2A3134F1B}" type="datetimeFigureOut">
              <a:rPr lang="zh-TW" altLang="en-US" smtClean="0"/>
              <a:t>2021/3/3</a:t>
            </a:fld>
            <a:endParaRPr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8184D-6D61-48BD-AFEE-F05270701E36}" type="slidenum">
              <a:rPr lang="zh-TW" altLang="en-US" smtClean="0"/>
              <a:t>‹#›</a:t>
            </a:fld>
            <a:endParaRPr lang="zh-TW" altLang="en-US"/>
          </a:p>
        </p:txBody>
      </p:sp>
    </p:spTree>
    <p:extLst>
      <p:ext uri="{BB962C8B-B14F-4D97-AF65-F5344CB8AC3E}">
        <p14:creationId xmlns:p14="http://schemas.microsoft.com/office/powerpoint/2010/main" val="792160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CF98D6F6-6423-4480-B4BF-80958A039C2E}" type="datetime1">
              <a:rPr lang="zh-TW" altLang="en-US" smtClean="0"/>
              <a:t>2021/3/3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2833330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96D6941-C3AF-402E-BF79-55EE22CBD46B}" type="datetime1">
              <a:rPr lang="zh-TW" altLang="en-US" smtClean="0"/>
              <a:t>2021/3/3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476742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3D018ACB-0F38-498B-B460-218C230C10C0}" type="datetime1">
              <a:rPr lang="zh-TW" altLang="en-US" smtClean="0"/>
              <a:t>2021/3/3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2982649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0F93FE2-232F-4802-BE7A-F8B3C411D784}" type="datetime1">
              <a:rPr lang="zh-TW" altLang="en-US" smtClean="0"/>
              <a:t>2021/3/3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1395646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56EA00D9-10D7-45B5-9C17-7B0918DB22A3}" type="datetime1">
              <a:rPr lang="zh-TW" altLang="en-US" smtClean="0"/>
              <a:t>2021/3/3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103862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18445C34-13BC-4A47-986A-9739E350067B}" type="datetime1">
              <a:rPr lang="zh-TW" altLang="en-US" smtClean="0"/>
              <a:t>2021/3/3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2863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629842" y="2505075"/>
            <a:ext cx="3868340"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4629150" y="2505075"/>
            <a:ext cx="3887391"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98AA8F5E-64DB-46E6-BE05-C05B197A0380}" type="datetime1">
              <a:rPr lang="zh-TW" altLang="en-US" smtClean="0"/>
              <a:t>2021/3/3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3562392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B759DB88-2314-4DCA-A09A-E1D339BADB98}" type="datetime1">
              <a:rPr lang="zh-TW" altLang="en-US" smtClean="0"/>
              <a:t>2021/3/3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3105656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DD5294-03E7-4B1E-89B2-82CBB7DD4DBE}" type="datetime1">
              <a:rPr lang="zh-TW" altLang="en-US" smtClean="0"/>
              <a:t>2021/3/3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923002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C3E8467D-A6BF-4CD9-9948-9A03D3DC666A}" type="datetime1">
              <a:rPr lang="zh-TW" altLang="en-US" smtClean="0"/>
              <a:t>2021/3/3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338340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76AD1F1E-0A39-42E8-B50D-886B921C41E7}" type="datetime1">
              <a:rPr lang="zh-TW" altLang="en-US" smtClean="0"/>
              <a:t>2021/3/3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123840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7000" r="-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3E932D-8015-49DD-8100-46BE1BA325C7}" type="datetime1">
              <a:rPr lang="zh-TW" altLang="en-US" smtClean="0"/>
              <a:t>2021/3/3</a:t>
            </a:fld>
            <a:endParaRPr lang="zh-TW"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6449637" y="6560966"/>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48A95B-E78A-43D3-83C9-357D8C7DE65E}" type="slidenum">
              <a:rPr lang="zh-TW" altLang="en-US" smtClean="0"/>
              <a:t>‹#›</a:t>
            </a:fld>
            <a:endParaRPr lang="zh-TW" altLang="en-US"/>
          </a:p>
        </p:txBody>
      </p:sp>
    </p:spTree>
    <p:extLst>
      <p:ext uri="{BB962C8B-B14F-4D97-AF65-F5344CB8AC3E}">
        <p14:creationId xmlns:p14="http://schemas.microsoft.com/office/powerpoint/2010/main" val="417437323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en.wikipedia.org/wiki/JFIF" TargetMode="External"/><Relationship Id="rId2" Type="http://schemas.openxmlformats.org/officeDocument/2006/relationships/hyperlink" Target="https://en.wikipedia.org/wiki/JPEG"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en.wikipedia.org/wiki/Exif"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ctrTitle"/>
          </p:nvPr>
        </p:nvSpPr>
        <p:spPr>
          <a:xfrm>
            <a:off x="685800" y="2705100"/>
            <a:ext cx="7772400" cy="1447800"/>
          </a:xfrm>
        </p:spPr>
        <p:txBody>
          <a:bodyPr>
            <a:normAutofit fontScale="90000"/>
          </a:bodyPr>
          <a:lstStyle/>
          <a:p>
            <a:r>
              <a:rPr lang="en-US" altLang="zh-TW" dirty="0">
                <a:solidFill>
                  <a:schemeClr val="tx1"/>
                </a:solidFill>
                <a:effectLst>
                  <a:outerShdw blurRad="38100" dist="38100" dir="2700000" algn="tl">
                    <a:srgbClr val="000000">
                      <a:alpha val="43137"/>
                    </a:srgbClr>
                  </a:outerShdw>
                </a:effectLst>
              </a:rPr>
              <a:t>{</a:t>
            </a:r>
            <a:r>
              <a:rPr lang="zh-TW" altLang="en-US" dirty="0">
                <a:solidFill>
                  <a:schemeClr val="tx1"/>
                </a:solidFill>
                <a:effectLst>
                  <a:outerShdw blurRad="38100" dist="38100" dir="2700000" algn="tl">
                    <a:srgbClr val="000000">
                      <a:alpha val="43137"/>
                    </a:srgbClr>
                  </a:outerShdw>
                </a:effectLst>
              </a:rPr>
              <a:t>駭客</a:t>
            </a:r>
            <a:r>
              <a:rPr lang="en-US" altLang="zh-TW" dirty="0">
                <a:solidFill>
                  <a:schemeClr val="tx1"/>
                </a:solidFill>
                <a:effectLst>
                  <a:outerShdw blurRad="38100" dist="38100" dir="2700000" algn="tl">
                    <a:srgbClr val="000000">
                      <a:alpha val="43137"/>
                    </a:srgbClr>
                  </a:outerShdw>
                </a:effectLst>
              </a:rPr>
              <a:t>}</a:t>
            </a:r>
            <a:r>
              <a:rPr lang="zh-TW" altLang="zh-TW" dirty="0">
                <a:solidFill>
                  <a:schemeClr val="tx1"/>
                </a:solidFill>
                <a:effectLst>
                  <a:outerShdw blurRad="38100" dist="38100" dir="2700000" algn="tl">
                    <a:srgbClr val="000000">
                      <a:alpha val="43137"/>
                    </a:srgbClr>
                  </a:outerShdw>
                </a:effectLst>
              </a:rPr>
              <a:t>隱寫術</a:t>
            </a:r>
            <a:r>
              <a:rPr lang="zh-TW" altLang="en-US" dirty="0">
                <a:solidFill>
                  <a:schemeClr val="tx1"/>
                </a:solidFill>
                <a:effectLst>
                  <a:outerShdw blurRad="38100" dist="38100" dir="2700000" algn="tl">
                    <a:srgbClr val="000000">
                      <a:alpha val="43137"/>
                    </a:srgbClr>
                  </a:outerShdw>
                </a:effectLst>
              </a:rPr>
              <a:t> </a:t>
            </a:r>
            <a:r>
              <a:rPr lang="en-US" altLang="zh-TW" dirty="0">
                <a:solidFill>
                  <a:schemeClr val="tx1"/>
                </a:solidFill>
                <a:effectLst>
                  <a:outerShdw blurRad="38100" dist="38100" dir="2700000" algn="tl">
                    <a:srgbClr val="000000">
                      <a:alpha val="43137"/>
                    </a:srgbClr>
                  </a:outerShdw>
                </a:effectLst>
              </a:rPr>
              <a:t>STEGANOGRAPHY</a:t>
            </a:r>
            <a:endParaRPr lang="zh-TW" altLang="en-US" dirty="0">
              <a:solidFill>
                <a:schemeClr val="tx1"/>
              </a:solidFill>
              <a:effectLst>
                <a:outerShdw blurRad="38100" dist="38100" dir="2700000" algn="tl">
                  <a:srgbClr val="000000">
                    <a:alpha val="43137"/>
                  </a:srgbClr>
                </a:outerShdw>
              </a:effectLst>
            </a:endParaRPr>
          </a:p>
        </p:txBody>
      </p:sp>
      <p:pic>
        <p:nvPicPr>
          <p:cNvPr id="4" name="圖片 3">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
        <p:nvSpPr>
          <p:cNvPr id="5" name="矩形 4">
            <a:extLst>
              <a:ext uri="{FF2B5EF4-FFF2-40B4-BE49-F238E27FC236}">
                <a16:creationId xmlns:a16="http://schemas.microsoft.com/office/drawing/2014/main" id="{A32AED8C-B739-4914-AF67-D4604B261A28}"/>
              </a:ext>
            </a:extLst>
          </p:cNvPr>
          <p:cNvSpPr/>
          <p:nvPr/>
        </p:nvSpPr>
        <p:spPr>
          <a:xfrm>
            <a:off x="0" y="93522"/>
            <a:ext cx="6972300" cy="369332"/>
          </a:xfrm>
          <a:prstGeom prst="rect">
            <a:avLst/>
          </a:prstGeom>
        </p:spPr>
        <p:txBody>
          <a:bodyPr wrap="square">
            <a:spAutoFit/>
          </a:bodyPr>
          <a:lstStyle/>
          <a:p>
            <a:r>
              <a:rPr lang="zh-TW" altLang="en-US" dirty="0">
                <a:solidFill>
                  <a:srgbClr val="002060"/>
                </a:solidFill>
                <a:effectLst>
                  <a:outerShdw blurRad="38100" dist="38100" dir="2700000" algn="tl">
                    <a:srgbClr val="C0C0C0"/>
                  </a:outerShdw>
                </a:effectLst>
                <a:latin typeface="標楷體" panose="03000509000000000000" pitchFamily="65" charset="-120"/>
                <a:ea typeface="標楷體" panose="03000509000000000000" pitchFamily="65" charset="-120"/>
              </a:rPr>
              <a:t>教育部新型態資安實務示範課程發展計畫</a:t>
            </a:r>
            <a:r>
              <a:rPr lang="en-US" altLang="zh-TW" dirty="0">
                <a:solidFill>
                  <a:srgbClr val="002060"/>
                </a:solidFill>
                <a:effectLst>
                  <a:outerShdw blurRad="38100" dist="38100" dir="2700000" algn="tl">
                    <a:srgbClr val="C0C0C0"/>
                  </a:outerShdw>
                </a:effectLst>
                <a:latin typeface="標楷體" panose="03000509000000000000" pitchFamily="65" charset="-120"/>
                <a:ea typeface="標楷體" panose="03000509000000000000" pitchFamily="65" charset="-120"/>
              </a:rPr>
              <a:t>-</a:t>
            </a:r>
            <a:r>
              <a:rPr lang="zh-TW" altLang="en-US" dirty="0">
                <a:solidFill>
                  <a:srgbClr val="002060"/>
                </a:solidFill>
                <a:effectLst>
                  <a:outerShdw blurRad="38100" dist="38100" dir="2700000" algn="tl">
                    <a:srgbClr val="C0C0C0"/>
                  </a:outerShdw>
                </a:effectLst>
                <a:latin typeface="標楷體" panose="03000509000000000000" pitchFamily="65" charset="-120"/>
                <a:ea typeface="標楷體" panose="03000509000000000000" pitchFamily="65" charset="-120"/>
              </a:rPr>
              <a:t>資訊安全基礎實務課程</a:t>
            </a:r>
          </a:p>
        </p:txBody>
      </p:sp>
    </p:spTree>
    <p:extLst>
      <p:ext uri="{BB962C8B-B14F-4D97-AF65-F5344CB8AC3E}">
        <p14:creationId xmlns:p14="http://schemas.microsoft.com/office/powerpoint/2010/main" val="1543141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835229"/>
            <a:ext cx="9144000" cy="108121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500" dirty="0"/>
              <a:t>圖片中的隱藏資訊</a:t>
            </a:r>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320971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 y="1297911"/>
            <a:ext cx="9144001" cy="751767"/>
          </a:xfrm>
          <a:solidFill>
            <a:schemeClr val="accent4">
              <a:lumMod val="50000"/>
            </a:schemeClr>
          </a:solidFill>
        </p:spPr>
        <p:txBody>
          <a:bodyPr/>
          <a:lstStyle/>
          <a:p>
            <a:pPr algn="l"/>
            <a:r>
              <a:rPr lang="zh-TW" altLang="en-US" b="1" dirty="0">
                <a:solidFill>
                  <a:schemeClr val="bg1"/>
                </a:solidFill>
                <a:effectLst>
                  <a:outerShdw blurRad="38100" dist="38100" dir="2700000" algn="tl">
                    <a:srgbClr val="000000">
                      <a:alpha val="43137"/>
                    </a:srgbClr>
                  </a:outerShdw>
                </a:effectLst>
              </a:rPr>
              <a:t>你能從黑洞裡找出</a:t>
            </a:r>
            <a:r>
              <a:rPr lang="en-US" altLang="zh-TW" b="1" dirty="0">
                <a:solidFill>
                  <a:schemeClr val="bg1"/>
                </a:solidFill>
                <a:effectLst>
                  <a:outerShdw blurRad="38100" dist="38100" dir="2700000" algn="tl">
                    <a:srgbClr val="000000">
                      <a:alpha val="43137"/>
                    </a:srgbClr>
                  </a:outerShdw>
                </a:effectLst>
              </a:rPr>
              <a:t>Flag</a:t>
            </a:r>
            <a:r>
              <a:rPr lang="zh-TW" altLang="en-US" b="1" dirty="0">
                <a:solidFill>
                  <a:schemeClr val="bg1"/>
                </a:solidFill>
                <a:effectLst>
                  <a:outerShdw blurRad="38100" dist="38100" dir="2700000" algn="tl">
                    <a:srgbClr val="000000">
                      <a:alpha val="43137"/>
                    </a:srgbClr>
                  </a:outerShdw>
                </a:effectLst>
              </a:rPr>
              <a:t>嗎</a:t>
            </a:r>
            <a:r>
              <a:rPr lang="en-US" altLang="zh-TW" b="1" dirty="0">
                <a:solidFill>
                  <a:schemeClr val="bg1"/>
                </a:solidFill>
                <a:effectLst>
                  <a:outerShdw blurRad="38100" dist="38100" dir="2700000" algn="tl">
                    <a:srgbClr val="000000">
                      <a:alpha val="43137"/>
                    </a:srgbClr>
                  </a:outerShdw>
                </a:effectLst>
              </a:rPr>
              <a:t>??</a:t>
            </a:r>
            <a:endParaRPr lang="zh-TW" altLang="en-US" b="1" dirty="0">
              <a:solidFill>
                <a:schemeClr val="bg1"/>
              </a:solidFill>
              <a:effectLst>
                <a:outerShdw blurRad="38100" dist="38100" dir="2700000" algn="tl">
                  <a:srgbClr val="000000">
                    <a:alpha val="43137"/>
                  </a:srgbClr>
                </a:outerShdw>
              </a:effectLst>
            </a:endParaRPr>
          </a:p>
        </p:txBody>
      </p:sp>
      <p:pic>
        <p:nvPicPr>
          <p:cNvPr id="4" name="內容版面配置區 3"/>
          <p:cNvPicPr>
            <a:picLocks noGrp="1" noChangeAspect="1"/>
          </p:cNvPicPr>
          <p:nvPr>
            <p:ph idx="1"/>
          </p:nvPr>
        </p:nvPicPr>
        <p:blipFill>
          <a:blip r:embed="rId2"/>
          <a:stretch>
            <a:fillRect/>
          </a:stretch>
        </p:blipFill>
        <p:spPr>
          <a:xfrm>
            <a:off x="194947" y="2315347"/>
            <a:ext cx="5294343" cy="3317789"/>
          </a:xfrm>
          <a:prstGeom prst="rect">
            <a:avLst/>
          </a:prstGeom>
        </p:spPr>
      </p:pic>
      <p:sp>
        <p:nvSpPr>
          <p:cNvPr id="5" name="矩形 4"/>
          <p:cNvSpPr/>
          <p:nvPr/>
        </p:nvSpPr>
        <p:spPr>
          <a:xfrm>
            <a:off x="6655818" y="1673794"/>
            <a:ext cx="2488182" cy="338554"/>
          </a:xfrm>
          <a:prstGeom prst="rect">
            <a:avLst/>
          </a:prstGeom>
        </p:spPr>
        <p:txBody>
          <a:bodyPr wrap="none">
            <a:spAutoFit/>
          </a:bodyPr>
          <a:lstStyle/>
          <a:p>
            <a:r>
              <a:rPr lang="en-US" altLang="zh-TW" sz="1600" b="1" dirty="0">
                <a:solidFill>
                  <a:schemeClr val="bg1"/>
                </a:solidFill>
                <a:effectLst>
                  <a:outerShdw blurRad="38100" dist="38100" dir="2700000" algn="tl">
                    <a:srgbClr val="000000">
                      <a:alpha val="43137"/>
                    </a:srgbClr>
                  </a:outerShdw>
                </a:effectLst>
              </a:rPr>
              <a:t>bitsctf_2017/</a:t>
            </a:r>
            <a:r>
              <a:rPr lang="en-US" altLang="zh-TW" sz="1600" b="1" dirty="0" err="1">
                <a:solidFill>
                  <a:schemeClr val="bg1"/>
                </a:solidFill>
                <a:effectLst>
                  <a:outerShdw blurRad="38100" dist="38100" dir="2700000" algn="tl">
                    <a:srgbClr val="000000">
                      <a:alpha val="43137"/>
                    </a:srgbClr>
                  </a:outerShdw>
                </a:effectLst>
              </a:rPr>
              <a:t>black_hole</a:t>
            </a:r>
            <a:endParaRPr lang="zh-TW" altLang="en-US" sz="1600" b="1" dirty="0">
              <a:solidFill>
                <a:schemeClr val="bg1"/>
              </a:solidFill>
              <a:effectLst>
                <a:outerShdw blurRad="38100" dist="38100" dir="2700000" algn="tl">
                  <a:srgbClr val="000000">
                    <a:alpha val="43137"/>
                  </a:srgbClr>
                </a:outerShdw>
              </a:effectLst>
            </a:endParaRPr>
          </a:p>
        </p:txBody>
      </p:sp>
      <p:pic>
        <p:nvPicPr>
          <p:cNvPr id="6" name="圖片 5"/>
          <p:cNvPicPr>
            <a:picLocks noChangeAspect="1"/>
          </p:cNvPicPr>
          <p:nvPr/>
        </p:nvPicPr>
        <p:blipFill>
          <a:blip r:embed="rId3"/>
          <a:stretch>
            <a:fillRect/>
          </a:stretch>
        </p:blipFill>
        <p:spPr>
          <a:xfrm>
            <a:off x="6039118" y="3858363"/>
            <a:ext cx="2684753" cy="1677434"/>
          </a:xfrm>
          <a:prstGeom prst="rect">
            <a:avLst/>
          </a:prstGeom>
        </p:spPr>
      </p:pic>
      <p:sp>
        <p:nvSpPr>
          <p:cNvPr id="7" name="標題 1"/>
          <p:cNvSpPr txBox="1">
            <a:spLocks/>
          </p:cNvSpPr>
          <p:nvPr/>
        </p:nvSpPr>
        <p:spPr>
          <a:xfrm>
            <a:off x="5761214" y="3106596"/>
            <a:ext cx="3382786" cy="751767"/>
          </a:xfrm>
          <a:prstGeom prst="rect">
            <a:avLst/>
          </a:prstGeom>
          <a:solidFill>
            <a:schemeClr val="accent4">
              <a:lumMod val="50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3300" b="1" dirty="0">
                <a:solidFill>
                  <a:schemeClr val="bg1"/>
                </a:solidFill>
                <a:effectLst>
                  <a:outerShdw blurRad="38100" dist="38100" dir="2700000" algn="tl">
                    <a:srgbClr val="000000">
                      <a:alpha val="43137"/>
                    </a:srgbClr>
                  </a:outerShdw>
                </a:effectLst>
              </a:rPr>
              <a:t>你看到</a:t>
            </a:r>
            <a:r>
              <a:rPr lang="en-US" altLang="zh-TW" sz="3300" b="1" dirty="0">
                <a:solidFill>
                  <a:schemeClr val="bg1"/>
                </a:solidFill>
                <a:effectLst>
                  <a:outerShdw blurRad="38100" dist="38100" dir="2700000" algn="tl">
                    <a:srgbClr val="000000">
                      <a:alpha val="43137"/>
                    </a:srgbClr>
                  </a:outerShdw>
                </a:effectLst>
              </a:rPr>
              <a:t>Flag</a:t>
            </a:r>
            <a:r>
              <a:rPr lang="zh-TW" altLang="en-US" sz="3300" b="1" dirty="0">
                <a:solidFill>
                  <a:schemeClr val="bg1"/>
                </a:solidFill>
                <a:effectLst>
                  <a:outerShdw blurRad="38100" dist="38100" dir="2700000" algn="tl">
                    <a:srgbClr val="000000">
                      <a:alpha val="43137"/>
                    </a:srgbClr>
                  </a:outerShdw>
                </a:effectLst>
              </a:rPr>
              <a:t>了嗎</a:t>
            </a:r>
            <a:r>
              <a:rPr lang="en-US" altLang="zh-TW" sz="3300" b="1" dirty="0">
                <a:solidFill>
                  <a:schemeClr val="bg1"/>
                </a:solidFill>
                <a:effectLst>
                  <a:outerShdw blurRad="38100" dist="38100" dir="2700000" algn="tl">
                    <a:srgbClr val="000000">
                      <a:alpha val="43137"/>
                    </a:srgbClr>
                  </a:outerShdw>
                </a:effectLst>
              </a:rPr>
              <a:t>??</a:t>
            </a:r>
            <a:endParaRPr lang="zh-TW" altLang="en-US" sz="3300" b="1" dirty="0">
              <a:solidFill>
                <a:schemeClr val="bg1"/>
              </a:solidFill>
              <a:effectLst>
                <a:outerShdw blurRad="38100" dist="38100" dir="2700000" algn="tl">
                  <a:srgbClr val="000000">
                    <a:alpha val="43137"/>
                  </a:srgbClr>
                </a:outerShdw>
              </a:effectLst>
            </a:endParaRPr>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4"/>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237631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1"/>
          <p:cNvSpPr txBox="1">
            <a:spLocks/>
          </p:cNvSpPr>
          <p:nvPr/>
        </p:nvSpPr>
        <p:spPr>
          <a:xfrm>
            <a:off x="0" y="722178"/>
            <a:ext cx="9144001" cy="751767"/>
          </a:xfrm>
          <a:prstGeom prst="rect">
            <a:avLst/>
          </a:prstGeom>
          <a:solidFill>
            <a:schemeClr val="accent4">
              <a:lumMod val="50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3300" b="1" dirty="0">
                <a:solidFill>
                  <a:schemeClr val="bg1"/>
                </a:solidFill>
                <a:effectLst>
                  <a:outerShdw blurRad="38100" dist="38100" dir="2700000" algn="tl">
                    <a:srgbClr val="000000">
                      <a:alpha val="43137"/>
                    </a:srgbClr>
                  </a:outerShdw>
                </a:effectLst>
              </a:rPr>
              <a:t>你能找出</a:t>
            </a:r>
            <a:r>
              <a:rPr lang="en-US" altLang="zh-TW" sz="3300" b="1" dirty="0">
                <a:solidFill>
                  <a:schemeClr val="bg1"/>
                </a:solidFill>
                <a:effectLst>
                  <a:outerShdw blurRad="38100" dist="38100" dir="2700000" algn="tl">
                    <a:srgbClr val="000000">
                      <a:alpha val="43137"/>
                    </a:srgbClr>
                  </a:outerShdw>
                </a:effectLst>
              </a:rPr>
              <a:t>Flag</a:t>
            </a:r>
            <a:r>
              <a:rPr lang="zh-TW" altLang="en-US" sz="3300" b="1" dirty="0">
                <a:solidFill>
                  <a:schemeClr val="bg1"/>
                </a:solidFill>
                <a:effectLst>
                  <a:outerShdw blurRad="38100" dist="38100" dir="2700000" algn="tl">
                    <a:srgbClr val="000000">
                      <a:alpha val="43137"/>
                    </a:srgbClr>
                  </a:outerShdw>
                </a:effectLst>
              </a:rPr>
              <a:t>嗎</a:t>
            </a:r>
            <a:r>
              <a:rPr lang="en-US" altLang="zh-TW" sz="3300" b="1" dirty="0">
                <a:solidFill>
                  <a:schemeClr val="bg1"/>
                </a:solidFill>
                <a:effectLst>
                  <a:outerShdw blurRad="38100" dist="38100" dir="2700000" algn="tl">
                    <a:srgbClr val="000000">
                      <a:alpha val="43137"/>
                    </a:srgbClr>
                  </a:outerShdw>
                </a:effectLst>
              </a:rPr>
              <a:t>??</a:t>
            </a:r>
            <a:endParaRPr lang="zh-TW" altLang="en-US" sz="3300" b="1" dirty="0">
              <a:solidFill>
                <a:schemeClr val="bg1"/>
              </a:solidFill>
              <a:effectLst>
                <a:outerShdw blurRad="38100" dist="38100" dir="2700000" algn="tl">
                  <a:srgbClr val="000000">
                    <a:alpha val="43137"/>
                  </a:srgbClr>
                </a:outerShdw>
              </a:effectLst>
            </a:endParaRPr>
          </a:p>
        </p:txBody>
      </p:sp>
      <p:pic>
        <p:nvPicPr>
          <p:cNvPr id="5" name="圖片 4"/>
          <p:cNvPicPr>
            <a:picLocks noChangeAspect="1"/>
          </p:cNvPicPr>
          <p:nvPr/>
        </p:nvPicPr>
        <p:blipFill>
          <a:blip r:embed="rId2"/>
          <a:stretch>
            <a:fillRect/>
          </a:stretch>
        </p:blipFill>
        <p:spPr>
          <a:xfrm>
            <a:off x="2802474" y="2362044"/>
            <a:ext cx="4038536" cy="2231126"/>
          </a:xfrm>
          <a:prstGeom prst="rect">
            <a:avLst/>
          </a:prstGeom>
        </p:spPr>
      </p:pic>
      <p:pic>
        <p:nvPicPr>
          <p:cNvPr id="4" name="內容版面配置區 3"/>
          <p:cNvPicPr>
            <a:picLocks noGrp="1" noChangeAspect="1"/>
          </p:cNvPicPr>
          <p:nvPr>
            <p:ph idx="1"/>
          </p:nvPr>
        </p:nvPicPr>
        <p:blipFill>
          <a:blip r:embed="rId3"/>
          <a:stretch>
            <a:fillRect/>
          </a:stretch>
        </p:blipFill>
        <p:spPr>
          <a:xfrm>
            <a:off x="1714500" y="1598946"/>
            <a:ext cx="5715000" cy="4286250"/>
          </a:xfrm>
          <a:prstGeom prst="rect">
            <a:avLst/>
          </a:prstGeom>
        </p:spPr>
      </p:pic>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4"/>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271194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1"/>
          <p:cNvSpPr txBox="1">
            <a:spLocks/>
          </p:cNvSpPr>
          <p:nvPr/>
        </p:nvSpPr>
        <p:spPr>
          <a:xfrm>
            <a:off x="0" y="722178"/>
            <a:ext cx="9144001" cy="751767"/>
          </a:xfrm>
          <a:prstGeom prst="rect">
            <a:avLst/>
          </a:prstGeom>
          <a:solidFill>
            <a:schemeClr val="accent4">
              <a:lumMod val="50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3300" b="1" dirty="0">
                <a:solidFill>
                  <a:schemeClr val="bg1"/>
                </a:solidFill>
                <a:effectLst>
                  <a:outerShdw blurRad="38100" dist="38100" dir="2700000" algn="tl">
                    <a:srgbClr val="000000">
                      <a:alpha val="43137"/>
                    </a:srgbClr>
                  </a:outerShdw>
                </a:effectLst>
              </a:rPr>
              <a:t>你能找出</a:t>
            </a:r>
            <a:r>
              <a:rPr lang="en-US" altLang="zh-TW" sz="3300" b="1" dirty="0">
                <a:solidFill>
                  <a:schemeClr val="bg1"/>
                </a:solidFill>
                <a:effectLst>
                  <a:outerShdw blurRad="38100" dist="38100" dir="2700000" algn="tl">
                    <a:srgbClr val="000000">
                      <a:alpha val="43137"/>
                    </a:srgbClr>
                  </a:outerShdw>
                </a:effectLst>
              </a:rPr>
              <a:t>Flag</a:t>
            </a:r>
            <a:r>
              <a:rPr lang="zh-TW" altLang="en-US" sz="3300" b="1" dirty="0">
                <a:solidFill>
                  <a:schemeClr val="bg1"/>
                </a:solidFill>
                <a:effectLst>
                  <a:outerShdw blurRad="38100" dist="38100" dir="2700000" algn="tl">
                    <a:srgbClr val="000000">
                      <a:alpha val="43137"/>
                    </a:srgbClr>
                  </a:outerShdw>
                </a:effectLst>
              </a:rPr>
              <a:t>嗎</a:t>
            </a:r>
            <a:r>
              <a:rPr lang="en-US" altLang="zh-TW" sz="3300" b="1" dirty="0">
                <a:solidFill>
                  <a:schemeClr val="bg1"/>
                </a:solidFill>
                <a:effectLst>
                  <a:outerShdw blurRad="38100" dist="38100" dir="2700000" algn="tl">
                    <a:srgbClr val="000000">
                      <a:alpha val="43137"/>
                    </a:srgbClr>
                  </a:outerShdw>
                </a:effectLst>
              </a:rPr>
              <a:t>??</a:t>
            </a:r>
            <a:endParaRPr lang="zh-TW" altLang="en-US" sz="3300" b="1" dirty="0">
              <a:solidFill>
                <a:schemeClr val="bg1"/>
              </a:solidFill>
              <a:effectLst>
                <a:outerShdw blurRad="38100" dist="38100" dir="2700000" algn="tl">
                  <a:srgbClr val="000000">
                    <a:alpha val="43137"/>
                  </a:srgbClr>
                </a:outerShdw>
              </a:effectLst>
            </a:endParaRPr>
          </a:p>
        </p:txBody>
      </p:sp>
      <p:pic>
        <p:nvPicPr>
          <p:cNvPr id="5" name="圖片 4"/>
          <p:cNvPicPr>
            <a:picLocks noChangeAspect="1"/>
          </p:cNvPicPr>
          <p:nvPr/>
        </p:nvPicPr>
        <p:blipFill>
          <a:blip r:embed="rId2"/>
          <a:stretch>
            <a:fillRect/>
          </a:stretch>
        </p:blipFill>
        <p:spPr>
          <a:xfrm>
            <a:off x="2802474" y="2362044"/>
            <a:ext cx="4038536" cy="2231126"/>
          </a:xfrm>
          <a:prstGeom prst="rect">
            <a:avLst/>
          </a:prstGeom>
        </p:spPr>
      </p:pic>
      <p:pic>
        <p:nvPicPr>
          <p:cNvPr id="4" name="內容版面配置區 3"/>
          <p:cNvPicPr>
            <a:picLocks noGrp="1" noChangeAspect="1"/>
          </p:cNvPicPr>
          <p:nvPr>
            <p:ph idx="1"/>
          </p:nvPr>
        </p:nvPicPr>
        <p:blipFill>
          <a:blip r:embed="rId3"/>
          <a:stretch>
            <a:fillRect/>
          </a:stretch>
        </p:blipFill>
        <p:spPr>
          <a:xfrm>
            <a:off x="1714500" y="1598946"/>
            <a:ext cx="5715000" cy="4286250"/>
          </a:xfrm>
          <a:prstGeom prst="rect">
            <a:avLst/>
          </a:prstGeom>
        </p:spPr>
      </p:pic>
      <p:pic>
        <p:nvPicPr>
          <p:cNvPr id="9" name="圖片 8"/>
          <p:cNvPicPr>
            <a:picLocks noChangeAspect="1"/>
          </p:cNvPicPr>
          <p:nvPr/>
        </p:nvPicPr>
        <p:blipFill>
          <a:blip r:embed="rId4"/>
          <a:stretch>
            <a:fillRect/>
          </a:stretch>
        </p:blipFill>
        <p:spPr>
          <a:xfrm>
            <a:off x="1601817" y="2570966"/>
            <a:ext cx="6035460" cy="3335566"/>
          </a:xfrm>
          <a:prstGeom prst="rect">
            <a:avLst/>
          </a:prstGeom>
        </p:spPr>
      </p:pic>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5"/>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653084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223570"/>
            <a:ext cx="9144000" cy="134688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500" dirty="0"/>
              <a:t>圖片中的隱藏資訊</a:t>
            </a:r>
            <a:endParaRPr lang="en-US" altLang="zh-TW" sz="4500" dirty="0"/>
          </a:p>
          <a:p>
            <a:pPr algn="ctr"/>
            <a:r>
              <a:rPr lang="en-US" altLang="zh-TW" sz="4500" dirty="0"/>
              <a:t>metadata</a:t>
            </a:r>
            <a:endParaRPr lang="zh-TW" altLang="en-US" sz="4500" dirty="0"/>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419444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01218" y="1529444"/>
            <a:ext cx="3121626" cy="4159497"/>
          </a:xfrm>
        </p:spPr>
        <p:txBody>
          <a:bodyPr>
            <a:normAutofit fontScale="92500" lnSpcReduction="10000"/>
          </a:bodyPr>
          <a:lstStyle/>
          <a:p>
            <a:pPr>
              <a:buFont typeface="Wingdings" panose="05000000000000000000" pitchFamily="2" charset="2"/>
              <a:buChar char="Ø"/>
            </a:pPr>
            <a:r>
              <a:rPr lang="en-US" altLang="zh-TW" dirty="0" err="1"/>
              <a:t>ExifTool</a:t>
            </a:r>
            <a:r>
              <a:rPr lang="zh-TW" altLang="en-US" dirty="0"/>
              <a:t>是</a:t>
            </a:r>
            <a:r>
              <a:rPr lang="en-US" altLang="zh-TW" dirty="0"/>
              <a:t>Phil Harvey</a:t>
            </a:r>
            <a:r>
              <a:rPr lang="zh-TW" altLang="en-US" dirty="0"/>
              <a:t>以</a:t>
            </a:r>
            <a:r>
              <a:rPr lang="en-US" altLang="zh-TW" dirty="0"/>
              <a:t>Perl</a:t>
            </a:r>
            <a:r>
              <a:rPr lang="zh-TW" altLang="en-US" dirty="0"/>
              <a:t>寫成的免費開源軟體</a:t>
            </a:r>
            <a:endParaRPr lang="en-US" altLang="zh-TW" dirty="0"/>
          </a:p>
          <a:p>
            <a:pPr>
              <a:buFont typeface="Wingdings" panose="05000000000000000000" pitchFamily="2" charset="2"/>
              <a:buChar char="Ø"/>
            </a:pPr>
            <a:r>
              <a:rPr lang="zh-TW" altLang="en-US" dirty="0"/>
              <a:t>可讀寫及處理圖像、視頻及音頻的</a:t>
            </a:r>
            <a:r>
              <a:rPr lang="en-US" altLang="zh-TW" dirty="0"/>
              <a:t>metadata</a:t>
            </a:r>
            <a:r>
              <a:rPr lang="zh-TW" altLang="en-US" dirty="0"/>
              <a:t>，例如</a:t>
            </a:r>
            <a:r>
              <a:rPr lang="en-US" altLang="zh-TW" dirty="0" err="1"/>
              <a:t>Exif</a:t>
            </a:r>
            <a:r>
              <a:rPr lang="zh-TW" altLang="en-US" dirty="0"/>
              <a:t>、</a:t>
            </a:r>
            <a:r>
              <a:rPr lang="en-US" altLang="zh-TW" dirty="0"/>
              <a:t>IPTC</a:t>
            </a:r>
            <a:r>
              <a:rPr lang="zh-TW" altLang="en-US" dirty="0"/>
              <a:t>、</a:t>
            </a:r>
            <a:r>
              <a:rPr lang="en-US" altLang="zh-TW" dirty="0"/>
              <a:t>XMP</a:t>
            </a:r>
            <a:r>
              <a:rPr lang="zh-TW" altLang="en-US" dirty="0"/>
              <a:t>、</a:t>
            </a:r>
            <a:r>
              <a:rPr lang="en-US" altLang="zh-TW" dirty="0"/>
              <a:t>JFIF</a:t>
            </a:r>
            <a:r>
              <a:rPr lang="zh-TW" altLang="en-US" dirty="0"/>
              <a:t>、</a:t>
            </a:r>
            <a:r>
              <a:rPr lang="en-US" altLang="zh-TW" dirty="0" err="1"/>
              <a:t>GeoTIFF</a:t>
            </a:r>
            <a:r>
              <a:rPr lang="zh-TW" altLang="en-US" dirty="0"/>
              <a:t>、</a:t>
            </a:r>
            <a:r>
              <a:rPr lang="en-US" altLang="zh-TW" dirty="0"/>
              <a:t>ICC Profile</a:t>
            </a:r>
            <a:r>
              <a:rPr lang="zh-TW" altLang="en-US" dirty="0"/>
              <a:t>。</a:t>
            </a:r>
            <a:endParaRPr lang="en-US" altLang="zh-TW" dirty="0"/>
          </a:p>
          <a:p>
            <a:pPr>
              <a:buFont typeface="Wingdings" panose="05000000000000000000" pitchFamily="2" charset="2"/>
              <a:buChar char="Ø"/>
            </a:pPr>
            <a:r>
              <a:rPr lang="zh-TW" altLang="en-US" dirty="0"/>
              <a:t>它是跨平台的，可作為命令列或</a:t>
            </a:r>
            <a:r>
              <a:rPr lang="en-US" altLang="zh-TW" dirty="0"/>
              <a:t>Perl</a:t>
            </a:r>
            <a:r>
              <a:rPr lang="zh-TW" altLang="en-US" dirty="0"/>
              <a:t>函式庫使用</a:t>
            </a:r>
          </a:p>
        </p:txBody>
      </p:sp>
      <p:pic>
        <p:nvPicPr>
          <p:cNvPr id="1026" name="Picture 2" descr="「ExifTool」的圖片搜尋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6022" y="1798060"/>
            <a:ext cx="4857750" cy="32861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3996548" y="5175153"/>
            <a:ext cx="3963586" cy="300082"/>
          </a:xfrm>
          <a:prstGeom prst="rect">
            <a:avLst/>
          </a:prstGeom>
        </p:spPr>
        <p:txBody>
          <a:bodyPr wrap="none">
            <a:spAutoFit/>
          </a:bodyPr>
          <a:lstStyle/>
          <a:p>
            <a:r>
              <a:rPr lang="en-US" altLang="zh-TW" sz="1350" dirty="0"/>
              <a:t>https://sno.phy.queensu.ca/~phil/exiftool/under.html</a:t>
            </a:r>
            <a:endParaRPr lang="zh-TW" altLang="en-US" sz="1350" dirty="0"/>
          </a:p>
        </p:txBody>
      </p:sp>
      <p:sp>
        <p:nvSpPr>
          <p:cNvPr id="7" name="標題 1"/>
          <p:cNvSpPr txBox="1">
            <a:spLocks/>
          </p:cNvSpPr>
          <p:nvPr/>
        </p:nvSpPr>
        <p:spPr>
          <a:xfrm>
            <a:off x="601218" y="797921"/>
            <a:ext cx="6858000" cy="640556"/>
          </a:xfrm>
          <a:prstGeom prst="rect">
            <a:avLst/>
          </a:prstGeom>
          <a:solidFill>
            <a:schemeClr val="accent2">
              <a:lumMod val="75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300" b="1" dirty="0">
                <a:solidFill>
                  <a:schemeClr val="bg1"/>
                </a:solidFill>
                <a:effectLst>
                  <a:outerShdw blurRad="38100" dist="38100" dir="2700000" algn="tl">
                    <a:srgbClr val="000000">
                      <a:alpha val="43137"/>
                    </a:srgbClr>
                  </a:outerShdw>
                </a:effectLst>
              </a:rPr>
              <a:t>Steganography::</a:t>
            </a:r>
            <a:r>
              <a:rPr lang="en-US" altLang="zh-TW" sz="3300" b="1" dirty="0" err="1">
                <a:solidFill>
                  <a:schemeClr val="bg1"/>
                </a:solidFill>
                <a:effectLst>
                  <a:outerShdw blurRad="38100" dist="38100" dir="2700000" algn="tl">
                    <a:srgbClr val="000000">
                      <a:alpha val="43137"/>
                    </a:srgbClr>
                  </a:outerShdw>
                </a:effectLst>
              </a:rPr>
              <a:t>exiftool</a:t>
            </a:r>
            <a:endParaRPr lang="en-US" altLang="zh-TW" sz="3300" b="1" dirty="0">
              <a:solidFill>
                <a:srgbClr val="FFFF00"/>
              </a:solidFill>
              <a:effectLst>
                <a:outerShdw blurRad="38100" dist="38100" dir="2700000" algn="tl">
                  <a:srgbClr val="000000">
                    <a:alpha val="43137"/>
                  </a:srgbClr>
                </a:outerShdw>
              </a:effectLst>
            </a:endParaRPr>
          </a:p>
        </p:txBody>
      </p:sp>
      <p:sp>
        <p:nvSpPr>
          <p:cNvPr id="8" name="矩形 7"/>
          <p:cNvSpPr/>
          <p:nvPr/>
        </p:nvSpPr>
        <p:spPr>
          <a:xfrm>
            <a:off x="6354896" y="1529444"/>
            <a:ext cx="2075872" cy="300082"/>
          </a:xfrm>
          <a:prstGeom prst="rect">
            <a:avLst/>
          </a:prstGeom>
          <a:solidFill>
            <a:schemeClr val="tx1"/>
          </a:solidFill>
        </p:spPr>
        <p:txBody>
          <a:bodyPr wrap="square">
            <a:spAutoFit/>
          </a:bodyPr>
          <a:lstStyle/>
          <a:p>
            <a:r>
              <a:rPr lang="en-US" altLang="zh-TW" sz="1350" b="1" dirty="0">
                <a:solidFill>
                  <a:srgbClr val="FFFF00"/>
                </a:solidFill>
                <a:effectLst>
                  <a:outerShdw blurRad="38100" dist="38100" dir="2700000" algn="tl">
                    <a:srgbClr val="000000">
                      <a:alpha val="43137"/>
                    </a:srgbClr>
                  </a:outerShdw>
                </a:effectLst>
              </a:rPr>
              <a:t>Kali Linux 2017.3 32bit</a:t>
            </a:r>
            <a:endParaRPr lang="zh-TW" altLang="en-US" sz="1350" b="1" dirty="0">
              <a:solidFill>
                <a:srgbClr val="FFFF00"/>
              </a:solidFill>
              <a:effectLst>
                <a:outerShdw blurRad="38100" dist="38100" dir="2700000" algn="tl">
                  <a:srgbClr val="000000">
                    <a:alpha val="43137"/>
                  </a:srgbClr>
                </a:outerShdw>
              </a:effectLst>
            </a:endParaRPr>
          </a:p>
        </p:txBody>
      </p:sp>
      <p:pic>
        <p:nvPicPr>
          <p:cNvPr id="9" name="圖片 8">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308178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72748" y="1688014"/>
            <a:ext cx="4744994" cy="403044"/>
          </a:xfrm>
        </p:spPr>
        <p:txBody>
          <a:bodyPr>
            <a:normAutofit/>
          </a:bodyPr>
          <a:lstStyle/>
          <a:p>
            <a:r>
              <a:rPr lang="en-US" altLang="zh-TW" sz="2100" dirty="0"/>
              <a:t>https://sourceforge.net/projects/exiftool/</a:t>
            </a:r>
            <a:endParaRPr lang="zh-TW" altLang="en-US" sz="2100" dirty="0"/>
          </a:p>
        </p:txBody>
      </p:sp>
      <p:pic>
        <p:nvPicPr>
          <p:cNvPr id="6" name="內容版面配置區 5"/>
          <p:cNvPicPr>
            <a:picLocks noGrp="1" noChangeAspect="1"/>
          </p:cNvPicPr>
          <p:nvPr>
            <p:ph idx="1"/>
          </p:nvPr>
        </p:nvPicPr>
        <p:blipFill>
          <a:blip r:embed="rId2"/>
          <a:stretch>
            <a:fillRect/>
          </a:stretch>
        </p:blipFill>
        <p:spPr>
          <a:xfrm>
            <a:off x="2009904" y="2009564"/>
            <a:ext cx="4855079" cy="3428999"/>
          </a:xfrm>
          <a:prstGeom prst="rect">
            <a:avLst/>
          </a:prstGeom>
        </p:spPr>
      </p:pic>
      <p:sp>
        <p:nvSpPr>
          <p:cNvPr id="7" name="標題 1"/>
          <p:cNvSpPr txBox="1">
            <a:spLocks/>
          </p:cNvSpPr>
          <p:nvPr/>
        </p:nvSpPr>
        <p:spPr>
          <a:xfrm>
            <a:off x="1143000" y="927208"/>
            <a:ext cx="6858000" cy="640556"/>
          </a:xfrm>
          <a:prstGeom prst="rect">
            <a:avLst/>
          </a:prstGeom>
          <a:solidFill>
            <a:schemeClr val="accent2">
              <a:lumMod val="75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300" b="1" dirty="0">
                <a:solidFill>
                  <a:schemeClr val="bg1"/>
                </a:solidFill>
                <a:effectLst>
                  <a:outerShdw blurRad="38100" dist="38100" dir="2700000" algn="tl">
                    <a:srgbClr val="000000">
                      <a:alpha val="43137"/>
                    </a:srgbClr>
                  </a:outerShdw>
                </a:effectLst>
              </a:rPr>
              <a:t>Steganography::</a:t>
            </a:r>
            <a:r>
              <a:rPr lang="en-US" altLang="zh-TW" sz="3300" b="1" dirty="0" err="1">
                <a:solidFill>
                  <a:schemeClr val="bg1"/>
                </a:solidFill>
                <a:effectLst>
                  <a:outerShdw blurRad="38100" dist="38100" dir="2700000" algn="tl">
                    <a:srgbClr val="000000">
                      <a:alpha val="43137"/>
                    </a:srgbClr>
                  </a:outerShdw>
                </a:effectLst>
              </a:rPr>
              <a:t>exiftool</a:t>
            </a:r>
            <a:endParaRPr lang="en-US" altLang="zh-TW" sz="3300" b="1" dirty="0">
              <a:solidFill>
                <a:srgbClr val="FFFF00"/>
              </a:solidFill>
              <a:effectLst>
                <a:outerShdw blurRad="38100" dist="38100" dir="2700000" algn="tl">
                  <a:srgbClr val="000000">
                    <a:alpha val="43137"/>
                  </a:srgbClr>
                </a:outerShdw>
              </a:effectLst>
            </a:endParaRPr>
          </a:p>
        </p:txBody>
      </p:sp>
      <p:sp>
        <p:nvSpPr>
          <p:cNvPr id="9" name="矩形 8"/>
          <p:cNvSpPr/>
          <p:nvPr/>
        </p:nvSpPr>
        <p:spPr>
          <a:xfrm>
            <a:off x="1343799" y="5357068"/>
            <a:ext cx="6456404" cy="507831"/>
          </a:xfrm>
          <a:prstGeom prst="rect">
            <a:avLst/>
          </a:prstGeom>
          <a:solidFill>
            <a:srgbClr val="FFFF00"/>
          </a:solidFill>
        </p:spPr>
        <p:txBody>
          <a:bodyPr wrap="square">
            <a:spAutoFit/>
          </a:bodyPr>
          <a:lstStyle/>
          <a:p>
            <a:r>
              <a:rPr lang="en-US" altLang="zh-TW" sz="1350" dirty="0"/>
              <a:t>How to install </a:t>
            </a:r>
            <a:r>
              <a:rPr lang="en-US" altLang="zh-TW" sz="1350" dirty="0" err="1"/>
              <a:t>exiftool</a:t>
            </a:r>
            <a:r>
              <a:rPr lang="en-US" altLang="zh-TW" sz="1350" dirty="0"/>
              <a:t> in kali </a:t>
            </a:r>
            <a:r>
              <a:rPr lang="en-US" altLang="zh-TW" sz="1350" dirty="0" err="1"/>
              <a:t>linux</a:t>
            </a:r>
            <a:r>
              <a:rPr lang="en-US" altLang="zh-TW" sz="1350" dirty="0"/>
              <a:t> and examples to extract metadata from any file</a:t>
            </a:r>
          </a:p>
          <a:p>
            <a:r>
              <a:rPr lang="en-US" altLang="zh-TW" sz="1350" dirty="0"/>
              <a:t>https://www.youtube.com/watch?v=jw26XCdJ_vI</a:t>
            </a:r>
            <a:endParaRPr lang="zh-TW" altLang="en-US" sz="1350" dirty="0"/>
          </a:p>
        </p:txBody>
      </p:sp>
      <p:sp>
        <p:nvSpPr>
          <p:cNvPr id="8" name="矩形 7"/>
          <p:cNvSpPr/>
          <p:nvPr/>
        </p:nvSpPr>
        <p:spPr>
          <a:xfrm>
            <a:off x="7031136" y="1688014"/>
            <a:ext cx="1875120" cy="300082"/>
          </a:xfrm>
          <a:prstGeom prst="rect">
            <a:avLst/>
          </a:prstGeom>
          <a:solidFill>
            <a:schemeClr val="tx1"/>
          </a:solidFill>
        </p:spPr>
        <p:txBody>
          <a:bodyPr wrap="square">
            <a:spAutoFit/>
          </a:bodyPr>
          <a:lstStyle/>
          <a:p>
            <a:r>
              <a:rPr lang="en-US" altLang="zh-TW" sz="1350" b="1" dirty="0">
                <a:solidFill>
                  <a:srgbClr val="FFFF00"/>
                </a:solidFill>
                <a:effectLst>
                  <a:outerShdw blurRad="38100" dist="38100" dir="2700000" algn="tl">
                    <a:srgbClr val="000000">
                      <a:alpha val="43137"/>
                    </a:srgbClr>
                  </a:outerShdw>
                </a:effectLst>
              </a:rPr>
              <a:t>Kali Linux 2017.3 32bit</a:t>
            </a:r>
            <a:endParaRPr lang="zh-TW" altLang="en-US" sz="1350" b="1" dirty="0">
              <a:solidFill>
                <a:srgbClr val="FFFF00"/>
              </a:solidFill>
              <a:effectLst>
                <a:outerShdw blurRad="38100" dist="38100" dir="2700000" algn="tl">
                  <a:srgbClr val="000000">
                    <a:alpha val="43137"/>
                  </a:srgbClr>
                </a:outerShdw>
              </a:effectLst>
            </a:endParaRPr>
          </a:p>
        </p:txBody>
      </p:sp>
      <p:pic>
        <p:nvPicPr>
          <p:cNvPr id="10" name="圖片 9">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478981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txBox="1">
            <a:spLocks/>
          </p:cNvSpPr>
          <p:nvPr/>
        </p:nvSpPr>
        <p:spPr>
          <a:xfrm>
            <a:off x="1000898" y="1180522"/>
            <a:ext cx="6858000" cy="640556"/>
          </a:xfrm>
          <a:prstGeom prst="rect">
            <a:avLst/>
          </a:prstGeom>
          <a:solidFill>
            <a:schemeClr val="accent2">
              <a:lumMod val="75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300" b="1" dirty="0">
                <a:solidFill>
                  <a:schemeClr val="bg1"/>
                </a:solidFill>
                <a:effectLst>
                  <a:outerShdw blurRad="38100" dist="38100" dir="2700000" algn="tl">
                    <a:srgbClr val="000000">
                      <a:alpha val="43137"/>
                    </a:srgbClr>
                  </a:outerShdw>
                </a:effectLst>
              </a:rPr>
              <a:t>Steganography::</a:t>
            </a:r>
            <a:r>
              <a:rPr lang="en-US" altLang="zh-TW" sz="3300" b="1" dirty="0" err="1">
                <a:solidFill>
                  <a:schemeClr val="bg1"/>
                </a:solidFill>
                <a:effectLst>
                  <a:outerShdw blurRad="38100" dist="38100" dir="2700000" algn="tl">
                    <a:srgbClr val="000000">
                      <a:alpha val="43137"/>
                    </a:srgbClr>
                  </a:outerShdw>
                </a:effectLst>
              </a:rPr>
              <a:t>exiftool</a:t>
            </a:r>
            <a:endParaRPr lang="en-US" altLang="zh-TW" sz="3300" b="1" dirty="0">
              <a:solidFill>
                <a:srgbClr val="FFFF00"/>
              </a:solidFill>
              <a:effectLst>
                <a:outerShdw blurRad="38100" dist="38100" dir="2700000" algn="tl">
                  <a:srgbClr val="000000">
                    <a:alpha val="43137"/>
                  </a:srgbClr>
                </a:outerShdw>
              </a:effectLst>
            </a:endParaRPr>
          </a:p>
        </p:txBody>
      </p:sp>
      <p:pic>
        <p:nvPicPr>
          <p:cNvPr id="6" name="圖片 5"/>
          <p:cNvPicPr>
            <a:picLocks noChangeAspect="1"/>
          </p:cNvPicPr>
          <p:nvPr/>
        </p:nvPicPr>
        <p:blipFill>
          <a:blip r:embed="rId2"/>
          <a:stretch>
            <a:fillRect/>
          </a:stretch>
        </p:blipFill>
        <p:spPr>
          <a:xfrm>
            <a:off x="1365334" y="2070789"/>
            <a:ext cx="5678018" cy="3881281"/>
          </a:xfrm>
          <a:prstGeom prst="rect">
            <a:avLst/>
          </a:prstGeom>
        </p:spPr>
      </p:pic>
      <p:sp>
        <p:nvSpPr>
          <p:cNvPr id="7" name="向右箭號 6"/>
          <p:cNvSpPr/>
          <p:nvPr/>
        </p:nvSpPr>
        <p:spPr>
          <a:xfrm>
            <a:off x="1000897" y="4162683"/>
            <a:ext cx="451022" cy="364525"/>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8" name="矩形 7"/>
          <p:cNvSpPr/>
          <p:nvPr/>
        </p:nvSpPr>
        <p:spPr>
          <a:xfrm>
            <a:off x="7043352" y="1932289"/>
            <a:ext cx="1835472" cy="300082"/>
          </a:xfrm>
          <a:prstGeom prst="rect">
            <a:avLst/>
          </a:prstGeom>
          <a:solidFill>
            <a:schemeClr val="tx1"/>
          </a:solidFill>
        </p:spPr>
        <p:txBody>
          <a:bodyPr wrap="square">
            <a:spAutoFit/>
          </a:bodyPr>
          <a:lstStyle/>
          <a:p>
            <a:r>
              <a:rPr lang="en-US" altLang="zh-TW" sz="1350" b="1" dirty="0">
                <a:solidFill>
                  <a:srgbClr val="FFFF00"/>
                </a:solidFill>
                <a:effectLst>
                  <a:outerShdw blurRad="38100" dist="38100" dir="2700000" algn="tl">
                    <a:srgbClr val="000000">
                      <a:alpha val="43137"/>
                    </a:srgbClr>
                  </a:outerShdw>
                </a:effectLst>
              </a:rPr>
              <a:t>Kali Linux 2017.3 32bit</a:t>
            </a:r>
            <a:endParaRPr lang="zh-TW" altLang="en-US" sz="1350" b="1" dirty="0">
              <a:solidFill>
                <a:srgbClr val="FFFF00"/>
              </a:solidFill>
              <a:effectLst>
                <a:outerShdw blurRad="38100" dist="38100" dir="2700000" algn="tl">
                  <a:srgbClr val="000000">
                    <a:alpha val="43137"/>
                  </a:srgbClr>
                </a:outerShdw>
              </a:effectLst>
            </a:endParaRPr>
          </a:p>
        </p:txBody>
      </p:sp>
      <p:pic>
        <p:nvPicPr>
          <p:cNvPr id="9" name="圖片 8">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7905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1392919" y="2063064"/>
            <a:ext cx="3816307" cy="3033584"/>
          </a:xfrm>
          <a:solidFill>
            <a:schemeClr val="accent5">
              <a:lumMod val="20000"/>
              <a:lumOff val="80000"/>
            </a:schemeClr>
          </a:solidFill>
        </p:spPr>
        <p:txBody>
          <a:bodyPr>
            <a:normAutofit fontScale="92500"/>
          </a:bodyPr>
          <a:lstStyle/>
          <a:p>
            <a:pPr marL="0" indent="0">
              <a:buNone/>
            </a:pPr>
            <a:r>
              <a:rPr lang="en-US" altLang="zh-TW" sz="1200" dirty="0" err="1"/>
              <a:t>ExifTool</a:t>
            </a:r>
            <a:r>
              <a:rPr lang="en-US" altLang="zh-TW" sz="1200" dirty="0"/>
              <a:t> Version Number         : 10.75</a:t>
            </a:r>
          </a:p>
          <a:p>
            <a:pPr marL="0" indent="0">
              <a:buNone/>
            </a:pPr>
            <a:r>
              <a:rPr lang="en-US" altLang="zh-TW" sz="1200" dirty="0"/>
              <a:t>File Name                       : kali_linux.jpg</a:t>
            </a:r>
          </a:p>
          <a:p>
            <a:pPr marL="0" indent="0">
              <a:buNone/>
            </a:pPr>
            <a:r>
              <a:rPr lang="en-US" altLang="zh-TW" sz="1200" dirty="0"/>
              <a:t>Directory                       : /root/Desktop</a:t>
            </a:r>
          </a:p>
          <a:p>
            <a:pPr marL="0" indent="0">
              <a:buNone/>
            </a:pPr>
            <a:r>
              <a:rPr lang="en-US" altLang="zh-TW" sz="1200" dirty="0"/>
              <a:t>File Size                       : 12 kB</a:t>
            </a:r>
          </a:p>
          <a:p>
            <a:pPr marL="0" indent="0">
              <a:buNone/>
            </a:pPr>
            <a:r>
              <a:rPr lang="en-US" altLang="zh-TW" sz="1200" dirty="0"/>
              <a:t>File Modification Date/Time     : 2018:01:21 08:21:43-05:00</a:t>
            </a:r>
          </a:p>
          <a:p>
            <a:pPr marL="0" indent="0">
              <a:buNone/>
            </a:pPr>
            <a:r>
              <a:rPr lang="en-US" altLang="zh-TW" sz="1200" dirty="0"/>
              <a:t>File Access Date/Time           : 2018:01:21 08:21:51-05:00</a:t>
            </a:r>
          </a:p>
          <a:p>
            <a:pPr marL="0" indent="0">
              <a:buNone/>
            </a:pPr>
            <a:r>
              <a:rPr lang="en-US" altLang="zh-TW" sz="1200" dirty="0"/>
              <a:t>File </a:t>
            </a:r>
            <a:r>
              <a:rPr lang="en-US" altLang="zh-TW" sz="1200" dirty="0" err="1"/>
              <a:t>Inode</a:t>
            </a:r>
            <a:r>
              <a:rPr lang="en-US" altLang="zh-TW" sz="1200" dirty="0"/>
              <a:t> Change Date/Time     : 2018:01:21 08:21:43-05:00</a:t>
            </a:r>
          </a:p>
          <a:p>
            <a:pPr marL="0" indent="0">
              <a:buNone/>
            </a:pPr>
            <a:r>
              <a:rPr lang="en-US" altLang="zh-TW" sz="1200" dirty="0"/>
              <a:t>File Permissions                : </a:t>
            </a:r>
            <a:r>
              <a:rPr lang="en-US" altLang="zh-TW" sz="1200" dirty="0" err="1"/>
              <a:t>rw</a:t>
            </a:r>
            <a:r>
              <a:rPr lang="en-US" altLang="zh-TW" sz="1200" dirty="0"/>
              <a:t>-r--r--</a:t>
            </a:r>
          </a:p>
          <a:p>
            <a:pPr marL="0" indent="0">
              <a:buNone/>
            </a:pPr>
            <a:r>
              <a:rPr lang="en-US" altLang="zh-TW" sz="1200" dirty="0"/>
              <a:t>File Type                       : JPEG</a:t>
            </a:r>
          </a:p>
          <a:p>
            <a:pPr marL="0" indent="0">
              <a:buNone/>
            </a:pPr>
            <a:r>
              <a:rPr lang="en-US" altLang="zh-TW" sz="1200" dirty="0"/>
              <a:t>File Type Extension             : jpg</a:t>
            </a:r>
          </a:p>
          <a:p>
            <a:pPr marL="0" indent="0">
              <a:buNone/>
            </a:pPr>
            <a:r>
              <a:rPr lang="en-US" altLang="zh-TW" sz="1200" dirty="0"/>
              <a:t>MIME Type                       : image/jpeg</a:t>
            </a:r>
          </a:p>
          <a:p>
            <a:endParaRPr lang="zh-TW" altLang="en-US" dirty="0"/>
          </a:p>
        </p:txBody>
      </p:sp>
      <p:sp>
        <p:nvSpPr>
          <p:cNvPr id="4" name="標題 1"/>
          <p:cNvSpPr txBox="1">
            <a:spLocks/>
          </p:cNvSpPr>
          <p:nvPr/>
        </p:nvSpPr>
        <p:spPr>
          <a:xfrm>
            <a:off x="1143000" y="927208"/>
            <a:ext cx="6858000" cy="640556"/>
          </a:xfrm>
          <a:prstGeom prst="rect">
            <a:avLst/>
          </a:prstGeom>
          <a:solidFill>
            <a:schemeClr val="accent2">
              <a:lumMod val="75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300" b="1" dirty="0">
                <a:solidFill>
                  <a:schemeClr val="bg1"/>
                </a:solidFill>
                <a:effectLst>
                  <a:outerShdw blurRad="38100" dist="38100" dir="2700000" algn="tl">
                    <a:srgbClr val="000000">
                      <a:alpha val="43137"/>
                    </a:srgbClr>
                  </a:outerShdw>
                </a:effectLst>
              </a:rPr>
              <a:t>Steganography::</a:t>
            </a:r>
            <a:r>
              <a:rPr lang="en-US" altLang="zh-TW" sz="3300" b="1" dirty="0" err="1">
                <a:solidFill>
                  <a:schemeClr val="bg1"/>
                </a:solidFill>
                <a:effectLst>
                  <a:outerShdw blurRad="38100" dist="38100" dir="2700000" algn="tl">
                    <a:srgbClr val="000000">
                      <a:alpha val="43137"/>
                    </a:srgbClr>
                  </a:outerShdw>
                </a:effectLst>
              </a:rPr>
              <a:t>exiftool</a:t>
            </a:r>
            <a:endParaRPr lang="en-US" altLang="zh-TW" sz="3300" b="1" dirty="0">
              <a:solidFill>
                <a:srgbClr val="FFFF00"/>
              </a:solidFill>
              <a:effectLst>
                <a:outerShdw blurRad="38100" dist="38100" dir="2700000" algn="tl">
                  <a:srgbClr val="000000">
                    <a:alpha val="43137"/>
                  </a:srgbClr>
                </a:outerShdw>
              </a:effectLst>
            </a:endParaRPr>
          </a:p>
        </p:txBody>
      </p:sp>
      <p:sp>
        <p:nvSpPr>
          <p:cNvPr id="2" name="矩形 1"/>
          <p:cNvSpPr/>
          <p:nvPr/>
        </p:nvSpPr>
        <p:spPr>
          <a:xfrm>
            <a:off x="1143001" y="1631725"/>
            <a:ext cx="6047491" cy="300082"/>
          </a:xfrm>
          <a:prstGeom prst="rect">
            <a:avLst/>
          </a:prstGeom>
        </p:spPr>
        <p:txBody>
          <a:bodyPr wrap="square">
            <a:spAutoFit/>
          </a:bodyPr>
          <a:lstStyle/>
          <a:p>
            <a:r>
              <a:rPr lang="en-US" altLang="zh-TW" sz="1350" dirty="0" err="1"/>
              <a:t>root@kali</a:t>
            </a:r>
            <a:r>
              <a:rPr lang="en-US" altLang="zh-TW" sz="1350" dirty="0"/>
              <a:t>:~/Desktop/Image-ExifTool-10.75# </a:t>
            </a:r>
            <a:r>
              <a:rPr lang="en-US" altLang="zh-TW" sz="1350" b="1" dirty="0">
                <a:solidFill>
                  <a:srgbClr val="FF0000"/>
                </a:solidFill>
                <a:effectLst>
                  <a:outerShdw blurRad="38100" dist="38100" dir="2700000" algn="tl">
                    <a:srgbClr val="000000">
                      <a:alpha val="43137"/>
                    </a:srgbClr>
                  </a:outerShdw>
                </a:effectLst>
              </a:rPr>
              <a:t>./</a:t>
            </a:r>
            <a:r>
              <a:rPr lang="en-US" altLang="zh-TW" sz="1350" b="1" dirty="0" err="1">
                <a:solidFill>
                  <a:srgbClr val="FF0000"/>
                </a:solidFill>
                <a:effectLst>
                  <a:outerShdw blurRad="38100" dist="38100" dir="2700000" algn="tl">
                    <a:srgbClr val="000000">
                      <a:alpha val="43137"/>
                    </a:srgbClr>
                  </a:outerShdw>
                </a:effectLst>
              </a:rPr>
              <a:t>exiftool</a:t>
            </a:r>
            <a:r>
              <a:rPr lang="en-US" altLang="zh-TW" sz="1350" b="1" dirty="0">
                <a:solidFill>
                  <a:srgbClr val="FF0000"/>
                </a:solidFill>
                <a:effectLst>
                  <a:outerShdw blurRad="38100" dist="38100" dir="2700000" algn="tl">
                    <a:srgbClr val="000000">
                      <a:alpha val="43137"/>
                    </a:srgbClr>
                  </a:outerShdw>
                </a:effectLst>
              </a:rPr>
              <a:t> /root/Desktop/kali_linux.jpg </a:t>
            </a:r>
          </a:p>
        </p:txBody>
      </p:sp>
      <p:sp>
        <p:nvSpPr>
          <p:cNvPr id="5" name="矩形 4"/>
          <p:cNvSpPr/>
          <p:nvPr/>
        </p:nvSpPr>
        <p:spPr>
          <a:xfrm>
            <a:off x="4001210" y="3883577"/>
            <a:ext cx="3429000" cy="2124000"/>
          </a:xfrm>
          <a:prstGeom prst="rect">
            <a:avLst/>
          </a:prstGeom>
          <a:solidFill>
            <a:schemeClr val="accent6">
              <a:lumMod val="20000"/>
              <a:lumOff val="80000"/>
            </a:schemeClr>
          </a:solidFill>
        </p:spPr>
        <p:txBody>
          <a:bodyPr>
            <a:spAutoFit/>
          </a:bodyPr>
          <a:lstStyle/>
          <a:p>
            <a:r>
              <a:rPr lang="en-US" altLang="zh-TW" sz="1050" dirty="0"/>
              <a:t>JFIF Version                    : 1.01</a:t>
            </a:r>
          </a:p>
          <a:p>
            <a:r>
              <a:rPr lang="en-US" altLang="zh-TW" sz="1050" dirty="0"/>
              <a:t>Resolution Unit                 : inches</a:t>
            </a:r>
          </a:p>
          <a:p>
            <a:r>
              <a:rPr lang="en-US" altLang="zh-TW" sz="1050" dirty="0"/>
              <a:t>X Resolution                    : 96</a:t>
            </a:r>
          </a:p>
          <a:p>
            <a:r>
              <a:rPr lang="en-US" altLang="zh-TW" sz="1050" dirty="0"/>
              <a:t>Y Resolution                    : 96</a:t>
            </a:r>
          </a:p>
          <a:p>
            <a:r>
              <a:rPr lang="en-US" altLang="zh-TW" sz="1050" dirty="0"/>
              <a:t>Image Width                     : 243</a:t>
            </a:r>
          </a:p>
          <a:p>
            <a:r>
              <a:rPr lang="en-US" altLang="zh-TW" sz="1050" dirty="0"/>
              <a:t>Image Height                    : 300</a:t>
            </a:r>
          </a:p>
          <a:p>
            <a:r>
              <a:rPr lang="en-US" altLang="zh-TW" sz="1050" dirty="0"/>
              <a:t>Encoding Process                : Baseline DCT, Huffman coding</a:t>
            </a:r>
          </a:p>
          <a:p>
            <a:r>
              <a:rPr lang="en-US" altLang="zh-TW" sz="1050" dirty="0"/>
              <a:t>Bits Per Sample                 : 8</a:t>
            </a:r>
          </a:p>
          <a:p>
            <a:r>
              <a:rPr lang="en-US" altLang="zh-TW" sz="1050" dirty="0"/>
              <a:t>Color Components                : 3</a:t>
            </a:r>
          </a:p>
          <a:p>
            <a:r>
              <a:rPr lang="en-US" altLang="zh-TW" sz="1050" dirty="0"/>
              <a:t>Y </a:t>
            </a:r>
            <a:r>
              <a:rPr lang="en-US" altLang="zh-TW" sz="1050" dirty="0" err="1"/>
              <a:t>Cb</a:t>
            </a:r>
            <a:r>
              <a:rPr lang="en-US" altLang="zh-TW" sz="1050" dirty="0"/>
              <a:t> Cr Sub Sampling            : YCbCr4:2:0 (2 2)</a:t>
            </a:r>
          </a:p>
          <a:p>
            <a:r>
              <a:rPr lang="en-US" altLang="zh-TW" sz="1050" dirty="0"/>
              <a:t>Image Size                      : 243x300</a:t>
            </a:r>
          </a:p>
          <a:p>
            <a:r>
              <a:rPr lang="en-US" altLang="zh-TW" sz="1050" dirty="0"/>
              <a:t>Megapixels                      : 0.073</a:t>
            </a:r>
          </a:p>
        </p:txBody>
      </p:sp>
      <p:sp>
        <p:nvSpPr>
          <p:cNvPr id="6" name="矩形 5"/>
          <p:cNvSpPr/>
          <p:nvPr/>
        </p:nvSpPr>
        <p:spPr>
          <a:xfrm>
            <a:off x="5633932" y="2217557"/>
            <a:ext cx="3205268" cy="415498"/>
          </a:xfrm>
          <a:prstGeom prst="rect">
            <a:avLst/>
          </a:prstGeom>
          <a:solidFill>
            <a:schemeClr val="accent6">
              <a:lumMod val="20000"/>
              <a:lumOff val="80000"/>
            </a:schemeClr>
          </a:solidFill>
        </p:spPr>
        <p:txBody>
          <a:bodyPr wrap="square">
            <a:spAutoFit/>
          </a:bodyPr>
          <a:lstStyle/>
          <a:p>
            <a:r>
              <a:rPr lang="en-US" altLang="zh-TW" sz="2100" dirty="0" err="1"/>
              <a:t>exiftool</a:t>
            </a:r>
            <a:r>
              <a:rPr lang="en-US" altLang="zh-TW" sz="2100" dirty="0"/>
              <a:t> [OPTIONS] FILE</a:t>
            </a:r>
            <a:endParaRPr lang="zh-TW" altLang="en-US" sz="2100" dirty="0"/>
          </a:p>
        </p:txBody>
      </p:sp>
      <p:sp>
        <p:nvSpPr>
          <p:cNvPr id="7" name="矩形 6"/>
          <p:cNvSpPr/>
          <p:nvPr/>
        </p:nvSpPr>
        <p:spPr>
          <a:xfrm>
            <a:off x="7190492" y="1831635"/>
            <a:ext cx="1819656" cy="300082"/>
          </a:xfrm>
          <a:prstGeom prst="rect">
            <a:avLst/>
          </a:prstGeom>
          <a:solidFill>
            <a:schemeClr val="tx1"/>
          </a:solidFill>
        </p:spPr>
        <p:txBody>
          <a:bodyPr wrap="square">
            <a:spAutoFit/>
          </a:bodyPr>
          <a:lstStyle/>
          <a:p>
            <a:r>
              <a:rPr lang="en-US" altLang="zh-TW" sz="1350" b="1" dirty="0">
                <a:solidFill>
                  <a:srgbClr val="FFFF00"/>
                </a:solidFill>
                <a:effectLst>
                  <a:outerShdw blurRad="38100" dist="38100" dir="2700000" algn="tl">
                    <a:srgbClr val="000000">
                      <a:alpha val="43137"/>
                    </a:srgbClr>
                  </a:outerShdw>
                </a:effectLst>
              </a:rPr>
              <a:t>Kali Linux 2017.3 32bit</a:t>
            </a:r>
            <a:endParaRPr lang="zh-TW" altLang="en-US" sz="1350" b="1" dirty="0">
              <a:solidFill>
                <a:srgbClr val="FFFF00"/>
              </a:solidFill>
              <a:effectLst>
                <a:outerShdw blurRad="38100" dist="38100" dir="2700000" algn="tl">
                  <a:srgbClr val="000000">
                    <a:alpha val="43137"/>
                  </a:srgbClr>
                </a:outerShdw>
              </a:effectLst>
            </a:endParaRPr>
          </a:p>
        </p:txBody>
      </p:sp>
      <p:pic>
        <p:nvPicPr>
          <p:cNvPr id="9" name="圖片 8">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258158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28650" y="2226469"/>
            <a:ext cx="2565572" cy="3263504"/>
          </a:xfrm>
        </p:spPr>
        <p:txBody>
          <a:bodyPr>
            <a:normAutofit fontScale="85000" lnSpcReduction="20000"/>
          </a:bodyPr>
          <a:lstStyle/>
          <a:p>
            <a:r>
              <a:rPr lang="en-US" altLang="zh-TW" dirty="0" err="1"/>
              <a:t>ExifToolGUI</a:t>
            </a:r>
            <a:r>
              <a:rPr lang="en-US" altLang="zh-TW" dirty="0"/>
              <a:t> is graphical interface developed for the </a:t>
            </a:r>
            <a:r>
              <a:rPr lang="en-US" altLang="zh-TW" dirty="0" err="1"/>
              <a:t>ExifTool</a:t>
            </a:r>
            <a:r>
              <a:rPr lang="en-US" altLang="zh-TW" dirty="0"/>
              <a:t> software application. It allows you to view the EXIF information of image files.</a:t>
            </a:r>
            <a:endParaRPr lang="zh-TW" altLang="en-US" dirty="0"/>
          </a:p>
        </p:txBody>
      </p:sp>
      <p:sp>
        <p:nvSpPr>
          <p:cNvPr id="4" name="標題 1"/>
          <p:cNvSpPr txBox="1">
            <a:spLocks/>
          </p:cNvSpPr>
          <p:nvPr/>
        </p:nvSpPr>
        <p:spPr>
          <a:xfrm>
            <a:off x="531340" y="1238919"/>
            <a:ext cx="8118389" cy="640556"/>
          </a:xfrm>
          <a:prstGeom prst="rect">
            <a:avLst/>
          </a:prstGeom>
          <a:solidFill>
            <a:schemeClr val="accent2">
              <a:lumMod val="75000"/>
            </a:schemeClr>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300" b="1" dirty="0">
                <a:solidFill>
                  <a:schemeClr val="bg1"/>
                </a:solidFill>
                <a:effectLst>
                  <a:outerShdw blurRad="38100" dist="38100" dir="2700000" algn="tl">
                    <a:srgbClr val="000000">
                      <a:alpha val="43137"/>
                    </a:srgbClr>
                  </a:outerShdw>
                </a:effectLst>
              </a:rPr>
              <a:t>Steganography::</a:t>
            </a:r>
            <a:r>
              <a:rPr lang="en-US" altLang="zh-TW" sz="3300" dirty="0"/>
              <a:t> </a:t>
            </a:r>
            <a:r>
              <a:rPr lang="en-US" altLang="zh-TW" sz="3300" b="1" dirty="0" err="1">
                <a:solidFill>
                  <a:schemeClr val="bg1"/>
                </a:solidFill>
                <a:effectLst>
                  <a:outerShdw blurRad="38100" dist="38100" dir="2700000" algn="tl">
                    <a:srgbClr val="000000">
                      <a:alpha val="43137"/>
                    </a:srgbClr>
                  </a:outerShdw>
                </a:effectLst>
              </a:rPr>
              <a:t>ExifToolGUI</a:t>
            </a:r>
            <a:r>
              <a:rPr lang="en-US" altLang="zh-TW" sz="3300" b="1" dirty="0">
                <a:solidFill>
                  <a:schemeClr val="bg1"/>
                </a:solidFill>
                <a:effectLst>
                  <a:outerShdw blurRad="38100" dist="38100" dir="2700000" algn="tl">
                    <a:srgbClr val="000000">
                      <a:alpha val="43137"/>
                    </a:srgbClr>
                  </a:outerShdw>
                </a:effectLst>
              </a:rPr>
              <a:t> </a:t>
            </a:r>
          </a:p>
        </p:txBody>
      </p:sp>
      <p:pic>
        <p:nvPicPr>
          <p:cNvPr id="5" name="圖片 4"/>
          <p:cNvPicPr>
            <a:picLocks noChangeAspect="1"/>
          </p:cNvPicPr>
          <p:nvPr/>
        </p:nvPicPr>
        <p:blipFill>
          <a:blip r:embed="rId2"/>
          <a:stretch>
            <a:fillRect/>
          </a:stretch>
        </p:blipFill>
        <p:spPr>
          <a:xfrm>
            <a:off x="3127127" y="1969056"/>
            <a:ext cx="5522602" cy="3416042"/>
          </a:xfrm>
          <a:prstGeom prst="rect">
            <a:avLst/>
          </a:prstGeom>
        </p:spPr>
      </p:pic>
      <p:sp>
        <p:nvSpPr>
          <p:cNvPr id="6" name="矩形 5"/>
          <p:cNvSpPr/>
          <p:nvPr/>
        </p:nvSpPr>
        <p:spPr>
          <a:xfrm>
            <a:off x="253314" y="5397290"/>
            <a:ext cx="5233086" cy="507831"/>
          </a:xfrm>
          <a:prstGeom prst="rect">
            <a:avLst/>
          </a:prstGeom>
        </p:spPr>
        <p:txBody>
          <a:bodyPr wrap="square">
            <a:spAutoFit/>
          </a:bodyPr>
          <a:lstStyle/>
          <a:p>
            <a:r>
              <a:rPr lang="en-US" altLang="zh-TW" sz="1350" dirty="0"/>
              <a:t>http://www.softpedia.com/get/PORTABLE-SOFTWARE/Multimedia/Graphics/Portable-ExifToolGUI.shtml</a:t>
            </a:r>
            <a:endParaRPr lang="zh-TW" altLang="en-US" sz="1350" dirty="0"/>
          </a:p>
        </p:txBody>
      </p:sp>
      <p:pic>
        <p:nvPicPr>
          <p:cNvPr id="7" name="圖片 6">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940181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課程宗旨</a:t>
            </a:r>
          </a:p>
        </p:txBody>
      </p:sp>
      <p:sp>
        <p:nvSpPr>
          <p:cNvPr id="3" name="內容版面配置區 2"/>
          <p:cNvSpPr>
            <a:spLocks noGrp="1"/>
          </p:cNvSpPr>
          <p:nvPr>
            <p:ph idx="1"/>
          </p:nvPr>
        </p:nvSpPr>
        <p:spPr/>
        <p:txBody>
          <a:bodyPr/>
          <a:lstStyle/>
          <a:p>
            <a:r>
              <a:rPr lang="zh-TW" altLang="en-US" dirty="0"/>
              <a:t>本課程將透過</a:t>
            </a:r>
            <a:r>
              <a:rPr lang="en-US" altLang="zh-TW" dirty="0"/>
              <a:t>CTF</a:t>
            </a:r>
            <a:r>
              <a:rPr lang="zh-TW" altLang="en-US" dirty="0"/>
              <a:t>平台的解題來訓練學生隱寫術</a:t>
            </a:r>
            <a:r>
              <a:rPr lang="en-US" altLang="zh-TW" dirty="0"/>
              <a:t>(Steganography)</a:t>
            </a:r>
          </a:p>
          <a:p>
            <a:r>
              <a:rPr lang="zh-TW" altLang="en-US" dirty="0"/>
              <a:t>課程將包括文件隱寫術與圖片隱寫術的技術</a:t>
            </a:r>
            <a:endParaRPr lang="en-US" altLang="zh-TW" dirty="0"/>
          </a:p>
          <a:p>
            <a:r>
              <a:rPr lang="zh-TW" altLang="en-US" dirty="0"/>
              <a:t>本課程將使用</a:t>
            </a:r>
            <a:r>
              <a:rPr lang="en-US" altLang="zh-TW" dirty="0"/>
              <a:t>Linux</a:t>
            </a:r>
            <a:r>
              <a:rPr lang="zh-TW" altLang="en-US" dirty="0"/>
              <a:t>平台上的</a:t>
            </a:r>
            <a:r>
              <a:rPr lang="en-US" altLang="zh-TW" dirty="0" err="1"/>
              <a:t>binwalk</a:t>
            </a:r>
            <a:r>
              <a:rPr lang="en-US" altLang="zh-TW" dirty="0"/>
              <a:t> </a:t>
            </a:r>
            <a:r>
              <a:rPr lang="zh-TW" altLang="en-US" dirty="0"/>
              <a:t>及</a:t>
            </a:r>
            <a:r>
              <a:rPr lang="en-US" altLang="zh-TW" dirty="0" err="1"/>
              <a:t>dd</a:t>
            </a:r>
            <a:r>
              <a:rPr lang="zh-TW" altLang="en-US" dirty="0"/>
              <a:t>，並以</a:t>
            </a:r>
            <a:r>
              <a:rPr lang="en-US" altLang="zh-TW" dirty="0"/>
              <a:t>CTF</a:t>
            </a:r>
            <a:r>
              <a:rPr lang="zh-TW" altLang="en-US" dirty="0"/>
              <a:t>的建置題目進行實測。</a:t>
            </a:r>
          </a:p>
          <a:p>
            <a:endParaRPr lang="zh-TW" altLang="en-US" dirty="0"/>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854835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791031"/>
            <a:ext cx="9144000" cy="117807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000" b="1" dirty="0">
                <a:solidFill>
                  <a:schemeClr val="bg1"/>
                </a:solidFill>
              </a:rPr>
              <a:t>CSAW QUALS 2015: keep-calm-and-ctf-100</a:t>
            </a:r>
            <a:endParaRPr lang="zh-TW" altLang="en-US" sz="3000" dirty="0">
              <a:solidFill>
                <a:schemeClr val="bg1"/>
              </a:solidFill>
            </a:endParaRPr>
          </a:p>
        </p:txBody>
      </p:sp>
      <p:sp>
        <p:nvSpPr>
          <p:cNvPr id="5" name="矩形 4"/>
          <p:cNvSpPr/>
          <p:nvPr/>
        </p:nvSpPr>
        <p:spPr>
          <a:xfrm>
            <a:off x="290015" y="2454682"/>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7" name="加號 6"/>
          <p:cNvSpPr/>
          <p:nvPr/>
        </p:nvSpPr>
        <p:spPr>
          <a:xfrm>
            <a:off x="1676400" y="2572469"/>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880154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03505" y="607234"/>
            <a:ext cx="7410728" cy="1104450"/>
          </a:xfrm>
          <a:solidFill>
            <a:srgbClr val="00B0F0"/>
          </a:solidFill>
        </p:spPr>
        <p:txBody>
          <a:bodyPr>
            <a:normAutofit/>
          </a:bodyPr>
          <a:lstStyle/>
          <a:p>
            <a:r>
              <a:rPr lang="en-US" altLang="zh-TW" b="1" dirty="0">
                <a:solidFill>
                  <a:schemeClr val="bg1"/>
                </a:solidFill>
              </a:rPr>
              <a:t>CSAW QUALS 2015: </a:t>
            </a:r>
            <a:r>
              <a:rPr lang="en-US" altLang="zh-TW" sz="2400" b="1" dirty="0">
                <a:solidFill>
                  <a:schemeClr val="bg1"/>
                </a:solidFill>
              </a:rPr>
              <a:t>keep-calm-and-ctf-100</a:t>
            </a:r>
            <a:endParaRPr lang="zh-TW" altLang="en-US" sz="2400" b="1" dirty="0">
              <a:solidFill>
                <a:schemeClr val="bg1"/>
              </a:solidFill>
            </a:endParaRPr>
          </a:p>
        </p:txBody>
      </p:sp>
      <p:pic>
        <p:nvPicPr>
          <p:cNvPr id="6" name="內容版面配置區 5"/>
          <p:cNvPicPr>
            <a:picLocks noGrp="1" noChangeAspect="1"/>
          </p:cNvPicPr>
          <p:nvPr>
            <p:ph idx="1"/>
          </p:nvPr>
        </p:nvPicPr>
        <p:blipFill>
          <a:blip r:embed="rId2"/>
          <a:stretch>
            <a:fillRect/>
          </a:stretch>
        </p:blipFill>
        <p:spPr>
          <a:xfrm>
            <a:off x="1624162" y="1628181"/>
            <a:ext cx="5905352" cy="3149167"/>
          </a:xfrm>
          <a:prstGeom prst="rect">
            <a:avLst/>
          </a:prstGeom>
        </p:spPr>
      </p:pic>
      <p:sp>
        <p:nvSpPr>
          <p:cNvPr id="7" name="矩形 6"/>
          <p:cNvSpPr/>
          <p:nvPr/>
        </p:nvSpPr>
        <p:spPr>
          <a:xfrm>
            <a:off x="1624162" y="3960680"/>
            <a:ext cx="5905352" cy="1915909"/>
          </a:xfrm>
          <a:prstGeom prst="rect">
            <a:avLst/>
          </a:prstGeom>
          <a:solidFill>
            <a:schemeClr val="accent6">
              <a:lumMod val="20000"/>
              <a:lumOff val="80000"/>
            </a:schemeClr>
          </a:solidFill>
        </p:spPr>
        <p:txBody>
          <a:bodyPr wrap="square">
            <a:spAutoFit/>
          </a:bodyPr>
          <a:lstStyle/>
          <a:p>
            <a:r>
              <a:rPr lang="en-US" altLang="zh-TW" sz="1350" dirty="0" err="1"/>
              <a:t>root@kali</a:t>
            </a:r>
            <a:r>
              <a:rPr lang="en-US" altLang="zh-TW" sz="1350" dirty="0"/>
              <a:t>:~/Desktop/Image-ExifTool-10.75# strings /root/Desktop/img.jpg</a:t>
            </a:r>
          </a:p>
          <a:p>
            <a:r>
              <a:rPr lang="en-US" altLang="zh-TW" sz="1050" dirty="0"/>
              <a:t>JFIF</a:t>
            </a:r>
          </a:p>
          <a:p>
            <a:r>
              <a:rPr lang="en-US" altLang="zh-TW" sz="1050" dirty="0" err="1"/>
              <a:t>XExif</a:t>
            </a:r>
            <a:endParaRPr lang="en-US" altLang="zh-TW" sz="1050" dirty="0"/>
          </a:p>
          <a:p>
            <a:r>
              <a:rPr lang="en-US" altLang="zh-TW" sz="1050" dirty="0"/>
              <a:t>h1d1ng_in_4lm0st_pla1n_sigh7</a:t>
            </a:r>
          </a:p>
          <a:p>
            <a:r>
              <a:rPr lang="en-US" altLang="zh-TW" sz="1050" dirty="0"/>
              <a:t>$3br</a:t>
            </a:r>
          </a:p>
          <a:p>
            <a:r>
              <a:rPr lang="en-US" altLang="zh-TW" sz="1050" dirty="0"/>
              <a:t>%&amp;'()*456789:CDEFGHIJSTUVWXYZcdefghijstuvwxyz</a:t>
            </a:r>
          </a:p>
          <a:p>
            <a:r>
              <a:rPr lang="en-US" altLang="zh-TW" sz="1050" dirty="0"/>
              <a:t>	#3R</a:t>
            </a:r>
          </a:p>
          <a:p>
            <a:r>
              <a:rPr lang="en-US" altLang="zh-TW" sz="1050" dirty="0"/>
              <a:t>&amp;'()*56789:CDEFGHIJSTUVWXYZcdefghijstuvwxyz</a:t>
            </a:r>
          </a:p>
          <a:p>
            <a:r>
              <a:rPr lang="en-US" altLang="zh-TW" sz="1050" dirty="0"/>
              <a:t>#N%%</a:t>
            </a:r>
          </a:p>
          <a:p>
            <a:r>
              <a:rPr lang="en-US" altLang="zh-TW" sz="1050" dirty="0"/>
              <a:t>]&lt;5)}</a:t>
            </a:r>
          </a:p>
          <a:p>
            <a:r>
              <a:rPr lang="en-US" altLang="zh-TW" sz="1050" dirty="0" err="1"/>
              <a:t>xdF</a:t>
            </a:r>
            <a:r>
              <a:rPr lang="en-US" altLang="zh-TW" sz="1050" dirty="0"/>
              <a:t>_</a:t>
            </a:r>
          </a:p>
        </p:txBody>
      </p:sp>
      <p:sp>
        <p:nvSpPr>
          <p:cNvPr id="5" name="矩形 4"/>
          <p:cNvSpPr/>
          <p:nvPr/>
        </p:nvSpPr>
        <p:spPr>
          <a:xfrm>
            <a:off x="7000284" y="1411602"/>
            <a:ext cx="1814532" cy="300082"/>
          </a:xfrm>
          <a:prstGeom prst="rect">
            <a:avLst/>
          </a:prstGeom>
          <a:solidFill>
            <a:schemeClr val="tx1"/>
          </a:solidFill>
        </p:spPr>
        <p:txBody>
          <a:bodyPr wrap="square">
            <a:spAutoFit/>
          </a:bodyPr>
          <a:lstStyle/>
          <a:p>
            <a:r>
              <a:rPr lang="en-US" altLang="zh-TW" sz="1350" b="1" dirty="0">
                <a:solidFill>
                  <a:srgbClr val="FFFF00"/>
                </a:solidFill>
                <a:effectLst>
                  <a:outerShdw blurRad="38100" dist="38100" dir="2700000" algn="tl">
                    <a:srgbClr val="000000">
                      <a:alpha val="43137"/>
                    </a:srgbClr>
                  </a:outerShdw>
                </a:effectLst>
              </a:rPr>
              <a:t>Kali Linux 2017.3 32bit</a:t>
            </a:r>
            <a:endParaRPr lang="zh-TW" altLang="en-US" sz="1350" b="1" dirty="0">
              <a:solidFill>
                <a:srgbClr val="FFFF00"/>
              </a:solidFill>
              <a:effectLst>
                <a:outerShdw blurRad="38100" dist="38100" dir="2700000" algn="tl">
                  <a:srgbClr val="000000">
                    <a:alpha val="43137"/>
                  </a:srgbClr>
                </a:outerShdw>
              </a:effectLst>
            </a:endParaRPr>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477564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625164"/>
            <a:ext cx="9144000" cy="15693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bg1"/>
                </a:solidFill>
              </a:rPr>
              <a:t>ABCTF 2016 : just-open-it-15</a:t>
            </a:r>
          </a:p>
          <a:p>
            <a:pPr algn="ctr"/>
            <a:r>
              <a:rPr lang="en-US" altLang="zh-TW" sz="1600" dirty="0">
                <a:solidFill>
                  <a:schemeClr val="bg1"/>
                </a:solidFill>
              </a:rPr>
              <a:t>https://github.com/ctfs/write-ups-2016/tree/master/abctf-2016/forensic/just-open-it-15</a:t>
            </a:r>
            <a:endParaRPr lang="zh-TW" altLang="en-US" sz="1600" dirty="0">
              <a:solidFill>
                <a:schemeClr val="bg1"/>
              </a:solidFill>
            </a:endParaRPr>
          </a:p>
        </p:txBody>
      </p:sp>
      <p:sp>
        <p:nvSpPr>
          <p:cNvPr id="5" name="矩形 4"/>
          <p:cNvSpPr/>
          <p:nvPr/>
        </p:nvSpPr>
        <p:spPr>
          <a:xfrm>
            <a:off x="290015" y="2454682"/>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6" name="加號 5"/>
          <p:cNvSpPr/>
          <p:nvPr/>
        </p:nvSpPr>
        <p:spPr>
          <a:xfrm>
            <a:off x="1676400" y="2572469"/>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2" name="矩形 1"/>
          <p:cNvSpPr/>
          <p:nvPr/>
        </p:nvSpPr>
        <p:spPr>
          <a:xfrm>
            <a:off x="2059297" y="5298474"/>
            <a:ext cx="3669018" cy="369332"/>
          </a:xfrm>
          <a:prstGeom prst="rect">
            <a:avLst/>
          </a:prstGeom>
        </p:spPr>
        <p:txBody>
          <a:bodyPr wrap="none">
            <a:spAutoFit/>
          </a:bodyPr>
          <a:lstStyle/>
          <a:p>
            <a:r>
              <a:rPr lang="en-US" altLang="zh-TW" dirty="0"/>
              <a:t>strings just_open_it.jpg | grep ABCTF</a:t>
            </a:r>
            <a:endParaRPr lang="zh-TW" altLang="en-US" dirty="0"/>
          </a:p>
        </p:txBody>
      </p:sp>
      <p:sp>
        <p:nvSpPr>
          <p:cNvPr id="3" name="矩形 2"/>
          <p:cNvSpPr/>
          <p:nvPr/>
        </p:nvSpPr>
        <p:spPr>
          <a:xfrm>
            <a:off x="2059297" y="3097631"/>
            <a:ext cx="2900346" cy="584775"/>
          </a:xfrm>
          <a:prstGeom prst="rect">
            <a:avLst/>
          </a:prstGeom>
        </p:spPr>
        <p:txBody>
          <a:bodyPr wrap="none">
            <a:spAutoFit/>
          </a:bodyPr>
          <a:lstStyle/>
          <a:p>
            <a:r>
              <a:rPr lang="en-US" altLang="zh-TW" sz="3200" dirty="0"/>
              <a:t>just_open_it.jpg</a:t>
            </a:r>
            <a:endParaRPr lang="zh-TW" altLang="en-US" sz="3200" dirty="0"/>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547548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9427" y="3653876"/>
            <a:ext cx="9144000" cy="93287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bg1"/>
                </a:solidFill>
              </a:rPr>
              <a:t>bitsctf_2017/</a:t>
            </a:r>
            <a:r>
              <a:rPr lang="en-US" altLang="zh-TW" sz="3600" dirty="0" err="1">
                <a:solidFill>
                  <a:schemeClr val="bg1"/>
                </a:solidFill>
              </a:rPr>
              <a:t>black_hole</a:t>
            </a:r>
            <a:endParaRPr lang="en-US" altLang="zh-TW" sz="1350" dirty="0">
              <a:solidFill>
                <a:schemeClr val="bg1"/>
              </a:solidFill>
            </a:endParaRPr>
          </a:p>
        </p:txBody>
      </p:sp>
      <p:sp>
        <p:nvSpPr>
          <p:cNvPr id="5" name="矩形 4"/>
          <p:cNvSpPr/>
          <p:nvPr/>
        </p:nvSpPr>
        <p:spPr>
          <a:xfrm>
            <a:off x="252944" y="1688563"/>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6" name="加號 5"/>
          <p:cNvSpPr/>
          <p:nvPr/>
        </p:nvSpPr>
        <p:spPr>
          <a:xfrm>
            <a:off x="1649625" y="1871688"/>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7" name="矩形 6"/>
          <p:cNvSpPr/>
          <p:nvPr/>
        </p:nvSpPr>
        <p:spPr>
          <a:xfrm>
            <a:off x="1702143" y="4928135"/>
            <a:ext cx="6567616" cy="300082"/>
          </a:xfrm>
          <a:prstGeom prst="rect">
            <a:avLst/>
          </a:prstGeom>
        </p:spPr>
        <p:txBody>
          <a:bodyPr wrap="square">
            <a:spAutoFit/>
          </a:bodyPr>
          <a:lstStyle/>
          <a:p>
            <a:r>
              <a:rPr lang="en-US" altLang="zh-TW" sz="1350" dirty="0"/>
              <a:t>https://github.com/USCGA/writeups/tree/master/online_ctfs/bitsctf_2017/black_hole</a:t>
            </a:r>
          </a:p>
        </p:txBody>
      </p:sp>
      <p:sp>
        <p:nvSpPr>
          <p:cNvPr id="2" name="矩形 1"/>
          <p:cNvSpPr/>
          <p:nvPr/>
        </p:nvSpPr>
        <p:spPr>
          <a:xfrm>
            <a:off x="2174788" y="3295343"/>
            <a:ext cx="6604687" cy="300082"/>
          </a:xfrm>
          <a:prstGeom prst="rect">
            <a:avLst/>
          </a:prstGeom>
        </p:spPr>
        <p:txBody>
          <a:bodyPr wrap="square">
            <a:spAutoFit/>
          </a:bodyPr>
          <a:lstStyle/>
          <a:p>
            <a:r>
              <a:rPr lang="en-US" altLang="zh-TW" sz="1350" dirty="0"/>
              <a:t>https://github.com/ctfs/write-ups-2017/tree/master/bitsctf-2017/forensic/black-hole-10</a:t>
            </a:r>
            <a:endParaRPr lang="zh-TW" altLang="en-US" sz="1350" dirty="0"/>
          </a:p>
        </p:txBody>
      </p:sp>
      <p:sp>
        <p:nvSpPr>
          <p:cNvPr id="9" name="矩形 8"/>
          <p:cNvSpPr/>
          <p:nvPr/>
        </p:nvSpPr>
        <p:spPr>
          <a:xfrm>
            <a:off x="1533729" y="5286667"/>
            <a:ext cx="7153071" cy="300082"/>
          </a:xfrm>
          <a:prstGeom prst="rect">
            <a:avLst/>
          </a:prstGeom>
        </p:spPr>
        <p:txBody>
          <a:bodyPr wrap="square">
            <a:spAutoFit/>
          </a:bodyPr>
          <a:lstStyle/>
          <a:p>
            <a:r>
              <a:rPr lang="en-US" altLang="zh-TW" sz="1350" dirty="0"/>
              <a:t>https://github.com/nbrisset/CTF/tree/master/bitsctf-2017/challenges/black-hole-10_lily_flac</a:t>
            </a:r>
            <a:endParaRPr lang="zh-TW" altLang="en-US" sz="1350" dirty="0"/>
          </a:p>
        </p:txBody>
      </p:sp>
      <p:pic>
        <p:nvPicPr>
          <p:cNvPr id="3" name="圖片 2"/>
          <p:cNvPicPr>
            <a:picLocks noChangeAspect="1"/>
          </p:cNvPicPr>
          <p:nvPr/>
        </p:nvPicPr>
        <p:blipFill>
          <a:blip r:embed="rId2"/>
          <a:stretch>
            <a:fillRect/>
          </a:stretch>
        </p:blipFill>
        <p:spPr>
          <a:xfrm>
            <a:off x="2338534" y="973196"/>
            <a:ext cx="3703920" cy="2322147"/>
          </a:xfrm>
          <a:prstGeom prst="rect">
            <a:avLst/>
          </a:prstGeom>
        </p:spPr>
      </p:pic>
      <p:pic>
        <p:nvPicPr>
          <p:cNvPr id="10" name="圖片 9">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332507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1389031" y="630936"/>
            <a:ext cx="6089306" cy="3307814"/>
          </a:xfrm>
        </p:spPr>
        <p:txBody>
          <a:bodyPr>
            <a:noAutofit/>
          </a:bodyPr>
          <a:lstStyle/>
          <a:p>
            <a:pPr marL="0" indent="0">
              <a:buNone/>
            </a:pPr>
            <a:r>
              <a:rPr lang="en-US" altLang="zh-TW" sz="1600" dirty="0" err="1"/>
              <a:t>root@kali</a:t>
            </a:r>
            <a:r>
              <a:rPr lang="en-US" altLang="zh-TW" sz="1600" dirty="0"/>
              <a:t>:~/Desktop# </a:t>
            </a:r>
            <a:r>
              <a:rPr lang="en-US" altLang="zh-TW" sz="1600" b="1" dirty="0">
                <a:solidFill>
                  <a:srgbClr val="FF0000"/>
                </a:solidFill>
                <a:effectLst>
                  <a:outerShdw blurRad="38100" dist="38100" dir="2700000" algn="tl">
                    <a:srgbClr val="000000">
                      <a:alpha val="43137"/>
                    </a:srgbClr>
                  </a:outerShdw>
                </a:effectLst>
              </a:rPr>
              <a:t>strings black_hole.jpg </a:t>
            </a:r>
          </a:p>
          <a:p>
            <a:pPr marL="0" indent="0">
              <a:buNone/>
            </a:pPr>
            <a:r>
              <a:rPr lang="en-US" altLang="zh-TW" sz="1800" dirty="0"/>
              <a:t>JFIF</a:t>
            </a:r>
          </a:p>
          <a:p>
            <a:pPr marL="0" indent="0">
              <a:buNone/>
            </a:pPr>
            <a:r>
              <a:rPr lang="en-US" altLang="zh-TW" sz="1800" dirty="0"/>
              <a:t>$3br</a:t>
            </a:r>
          </a:p>
          <a:p>
            <a:pPr marL="0" indent="0">
              <a:buNone/>
            </a:pPr>
            <a:r>
              <a:rPr lang="en-US" altLang="zh-TW" sz="1800" dirty="0"/>
              <a:t>%&amp;'()*456789:CDEFGHIJSTUVWXYZcdefghijstuvwxyz</a:t>
            </a:r>
          </a:p>
          <a:p>
            <a:pPr marL="0" indent="0">
              <a:buNone/>
            </a:pPr>
            <a:r>
              <a:rPr lang="en-US" altLang="zh-TW" sz="1800" dirty="0"/>
              <a:t>	#3R</a:t>
            </a:r>
          </a:p>
          <a:p>
            <a:pPr marL="0" indent="0">
              <a:buNone/>
            </a:pPr>
            <a:r>
              <a:rPr lang="en-US" altLang="zh-TW" sz="1800" dirty="0"/>
              <a:t>&amp;'()*56789:CDEFGHIJSTUVWXYZcdefghijstuvwxyz</a:t>
            </a:r>
          </a:p>
          <a:p>
            <a:pPr marL="0" indent="0">
              <a:buNone/>
            </a:pPr>
            <a:r>
              <a:rPr lang="en-US" altLang="zh-TW" sz="1800" dirty="0"/>
              <a:t>}#Q-</a:t>
            </a:r>
          </a:p>
          <a:p>
            <a:pPr marL="0" indent="0">
              <a:buNone/>
            </a:pPr>
            <a:r>
              <a:rPr lang="en-US" altLang="zh-TW" sz="1800" dirty="0"/>
              <a:t>………………………………………………..</a:t>
            </a:r>
          </a:p>
          <a:p>
            <a:pPr marL="0" indent="0">
              <a:buNone/>
            </a:pPr>
            <a:r>
              <a:rPr lang="en-US" altLang="zh-TW" sz="1800" dirty="0" err="1"/>
              <a:t>M$Wh</a:t>
            </a:r>
            <a:endParaRPr lang="en-US" altLang="zh-TW" sz="1800" dirty="0"/>
          </a:p>
          <a:p>
            <a:pPr marL="0" indent="0">
              <a:buNone/>
            </a:pPr>
            <a:r>
              <a:rPr lang="en-US" altLang="zh-TW" sz="1800" dirty="0"/>
              <a:t>U</a:t>
            </a:r>
            <a:r>
              <a:rPr lang="en-US" altLang="zh-TW" sz="1800" b="1" dirty="0">
                <a:solidFill>
                  <a:srgbClr val="FF0000"/>
                </a:solidFill>
                <a:effectLst>
                  <a:outerShdw blurRad="38100" dist="38100" dir="2700000" algn="tl">
                    <a:srgbClr val="000000">
                      <a:alpha val="43137"/>
                    </a:srgbClr>
                  </a:outerShdw>
                </a:effectLst>
              </a:rPr>
              <a:t>QklUQ1RG</a:t>
            </a:r>
            <a:r>
              <a:rPr lang="en-US" altLang="zh-TW" sz="1800" dirty="0"/>
              <a:t>e1M1IDAwMTQrODF9</a:t>
            </a:r>
          </a:p>
          <a:p>
            <a:pPr marL="0" indent="0">
              <a:buNone/>
            </a:pPr>
            <a:r>
              <a:rPr lang="en-US" altLang="zh-TW" sz="1800" dirty="0"/>
              <a:t>ZI;Z+</a:t>
            </a:r>
          </a:p>
          <a:p>
            <a:pPr marL="0" indent="0">
              <a:buNone/>
            </a:pPr>
            <a:r>
              <a:rPr lang="en-US" altLang="zh-TW" sz="1800" dirty="0" err="1"/>
              <a:t>e!K</a:t>
            </a:r>
            <a:r>
              <a:rPr lang="en-US" altLang="zh-TW" sz="1800" dirty="0"/>
              <a:t>]z</a:t>
            </a:r>
          </a:p>
          <a:p>
            <a:pPr marL="0" indent="0">
              <a:buNone/>
            </a:pPr>
            <a:r>
              <a:rPr lang="en-US" altLang="zh-TW" sz="1800" dirty="0"/>
              <a:t>&gt;}</a:t>
            </a:r>
            <a:r>
              <a:rPr lang="en-US" altLang="zh-TW" sz="1800" dirty="0" err="1"/>
              <a:t>v#y</a:t>
            </a:r>
            <a:r>
              <a:rPr lang="en-US" altLang="zh-TW" sz="1800" dirty="0"/>
              <a:t>=</a:t>
            </a:r>
          </a:p>
          <a:p>
            <a:pPr marL="0" indent="0">
              <a:buNone/>
            </a:pPr>
            <a:r>
              <a:rPr lang="en-US" altLang="zh-TW" sz="1800" dirty="0"/>
              <a:t>&amp;</a:t>
            </a:r>
            <a:r>
              <a:rPr lang="en-US" altLang="zh-TW" sz="1800" dirty="0" err="1"/>
              <a:t>XSlP</a:t>
            </a:r>
            <a:endParaRPr lang="en-US" altLang="zh-TW" sz="1800" dirty="0"/>
          </a:p>
          <a:p>
            <a:pPr marL="0" indent="0">
              <a:buNone/>
            </a:pPr>
            <a:r>
              <a:rPr lang="en-US" altLang="zh-TW" sz="1800" dirty="0"/>
              <a:t>7*</a:t>
            </a:r>
            <a:r>
              <a:rPr lang="en-US" altLang="zh-TW" sz="1800" dirty="0" err="1"/>
              <a:t>qm</a:t>
            </a:r>
            <a:endParaRPr lang="en-US" altLang="zh-TW" sz="1800" dirty="0"/>
          </a:p>
          <a:p>
            <a:pPr marL="0" indent="0">
              <a:buNone/>
            </a:pPr>
            <a:endParaRPr lang="zh-TW" altLang="en-US" sz="1800" dirty="0"/>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859571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066800"/>
            <a:ext cx="8229600" cy="4906963"/>
          </a:xfrm>
        </p:spPr>
        <p:txBody>
          <a:bodyPr/>
          <a:lstStyle/>
          <a:p>
            <a:pPr marL="0" indent="0">
              <a:buNone/>
            </a:pPr>
            <a:r>
              <a:rPr lang="en-US" altLang="zh-TW" dirty="0" err="1"/>
              <a:t>root@kali</a:t>
            </a:r>
            <a:r>
              <a:rPr lang="en-US" altLang="zh-TW" dirty="0"/>
              <a:t>:~/Desktop# python </a:t>
            </a:r>
          </a:p>
          <a:p>
            <a:pPr marL="0" indent="0">
              <a:buNone/>
            </a:pPr>
            <a:r>
              <a:rPr lang="en-US" altLang="zh-TW" dirty="0"/>
              <a:t>Python 2.7.14 (default, Sep 17 2017, 18:50:44) </a:t>
            </a:r>
          </a:p>
          <a:p>
            <a:pPr marL="0" indent="0">
              <a:buNone/>
            </a:pPr>
            <a:r>
              <a:rPr lang="en-US" altLang="zh-TW" dirty="0"/>
              <a:t>[GCC 7.2.0] on linux2</a:t>
            </a:r>
          </a:p>
          <a:p>
            <a:pPr marL="0" indent="0">
              <a:buNone/>
            </a:pPr>
            <a:r>
              <a:rPr lang="en-US" altLang="zh-TW" dirty="0"/>
              <a:t>Type "help", "copyright", "credits" or "license" for more information.</a:t>
            </a:r>
          </a:p>
          <a:p>
            <a:pPr marL="0" indent="0">
              <a:buNone/>
            </a:pPr>
            <a:r>
              <a:rPr lang="en-US" altLang="zh-TW" dirty="0"/>
              <a:t>&gt;&gt;&gt; import base64</a:t>
            </a:r>
          </a:p>
          <a:p>
            <a:pPr marL="0" indent="0">
              <a:buNone/>
            </a:pPr>
            <a:r>
              <a:rPr lang="en-US" altLang="zh-TW" dirty="0"/>
              <a:t>&gt;&gt;&gt; base64.b64encode('BITSCTF')</a:t>
            </a:r>
          </a:p>
          <a:p>
            <a:pPr marL="0" indent="0">
              <a:buNone/>
            </a:pPr>
            <a:r>
              <a:rPr lang="en-US" altLang="zh-TW" dirty="0"/>
              <a:t>'QklUU0NURg=='</a:t>
            </a:r>
          </a:p>
          <a:p>
            <a:endParaRPr lang="zh-TW" altLang="en-US" dirty="0"/>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2095612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10887" y="228600"/>
            <a:ext cx="4598258" cy="3307814"/>
          </a:xfrm>
        </p:spPr>
        <p:txBody>
          <a:bodyPr>
            <a:noAutofit/>
          </a:bodyPr>
          <a:lstStyle/>
          <a:p>
            <a:pPr marL="0" indent="0">
              <a:buNone/>
            </a:pPr>
            <a:r>
              <a:rPr lang="en-US" altLang="zh-TW" sz="1600" dirty="0" err="1"/>
              <a:t>root@kali</a:t>
            </a:r>
            <a:r>
              <a:rPr lang="en-US" altLang="zh-TW" sz="1600" dirty="0"/>
              <a:t>:~/Desktop# </a:t>
            </a:r>
            <a:r>
              <a:rPr lang="en-US" altLang="zh-TW" sz="1600" b="1" dirty="0">
                <a:solidFill>
                  <a:srgbClr val="FF0000"/>
                </a:solidFill>
                <a:effectLst>
                  <a:outerShdw blurRad="38100" dist="38100" dir="2700000" algn="tl">
                    <a:srgbClr val="000000">
                      <a:alpha val="43137"/>
                    </a:srgbClr>
                  </a:outerShdw>
                </a:effectLst>
              </a:rPr>
              <a:t>strings black_hole.jpg </a:t>
            </a:r>
          </a:p>
          <a:p>
            <a:pPr marL="0" indent="0">
              <a:buNone/>
            </a:pPr>
            <a:r>
              <a:rPr lang="en-US" altLang="zh-TW" sz="1800" dirty="0"/>
              <a:t>JFIF</a:t>
            </a:r>
          </a:p>
          <a:p>
            <a:pPr marL="0" indent="0">
              <a:buNone/>
            </a:pPr>
            <a:r>
              <a:rPr lang="en-US" altLang="zh-TW" sz="1800" dirty="0"/>
              <a:t>$3br</a:t>
            </a:r>
          </a:p>
          <a:p>
            <a:pPr marL="0" indent="0">
              <a:buNone/>
            </a:pPr>
            <a:r>
              <a:rPr lang="en-US" altLang="zh-TW" sz="1800" dirty="0"/>
              <a:t>%&amp;'()*456789:CDEFGHIJSTUVWXYZcdefghijstuvwxyz</a:t>
            </a:r>
          </a:p>
          <a:p>
            <a:pPr marL="0" indent="0">
              <a:buNone/>
            </a:pPr>
            <a:r>
              <a:rPr lang="en-US" altLang="zh-TW" sz="1800" dirty="0"/>
              <a:t>	#3R</a:t>
            </a:r>
          </a:p>
          <a:p>
            <a:pPr marL="0" indent="0">
              <a:buNone/>
            </a:pPr>
            <a:r>
              <a:rPr lang="en-US" altLang="zh-TW" sz="1800" dirty="0"/>
              <a:t>&amp;'()*56789:CDEFGHIJSTUVWXYZcdefghijstuvwxyz</a:t>
            </a:r>
          </a:p>
          <a:p>
            <a:pPr marL="0" indent="0">
              <a:buNone/>
            </a:pPr>
            <a:r>
              <a:rPr lang="en-US" altLang="zh-TW" sz="1800" dirty="0"/>
              <a:t>}#Q-</a:t>
            </a:r>
          </a:p>
          <a:p>
            <a:pPr marL="0" indent="0">
              <a:buNone/>
            </a:pPr>
            <a:r>
              <a:rPr lang="en-US" altLang="zh-TW" sz="1800" dirty="0"/>
              <a:t>………………………………………………..</a:t>
            </a:r>
          </a:p>
          <a:p>
            <a:pPr marL="0" indent="0">
              <a:buNone/>
            </a:pPr>
            <a:r>
              <a:rPr lang="en-US" altLang="zh-TW" sz="1800" dirty="0" err="1"/>
              <a:t>M$Wh</a:t>
            </a:r>
            <a:endParaRPr lang="en-US" altLang="zh-TW" sz="1800" dirty="0"/>
          </a:p>
          <a:p>
            <a:pPr marL="0" indent="0">
              <a:buNone/>
            </a:pPr>
            <a:r>
              <a:rPr lang="en-US" altLang="zh-TW" sz="1800" dirty="0"/>
              <a:t>U</a:t>
            </a:r>
            <a:r>
              <a:rPr lang="en-US" altLang="zh-TW" sz="1800" b="1" dirty="0">
                <a:solidFill>
                  <a:srgbClr val="FF0000"/>
                </a:solidFill>
                <a:effectLst>
                  <a:outerShdw blurRad="38100" dist="38100" dir="2700000" algn="tl">
                    <a:srgbClr val="000000">
                      <a:alpha val="43137"/>
                    </a:srgbClr>
                  </a:outerShdw>
                </a:effectLst>
              </a:rPr>
              <a:t>QklUQ1RG</a:t>
            </a:r>
            <a:r>
              <a:rPr lang="en-US" altLang="zh-TW" sz="1800" dirty="0"/>
              <a:t>e1M1IDAwMTQrODF9</a:t>
            </a:r>
          </a:p>
          <a:p>
            <a:pPr marL="0" indent="0">
              <a:buNone/>
            </a:pPr>
            <a:r>
              <a:rPr lang="en-US" altLang="zh-TW" sz="1800" dirty="0"/>
              <a:t>ZI;Z+</a:t>
            </a:r>
          </a:p>
          <a:p>
            <a:pPr marL="0" indent="0">
              <a:buNone/>
            </a:pPr>
            <a:r>
              <a:rPr lang="en-US" altLang="zh-TW" sz="1800" dirty="0" err="1"/>
              <a:t>e!K</a:t>
            </a:r>
            <a:r>
              <a:rPr lang="en-US" altLang="zh-TW" sz="1800" dirty="0"/>
              <a:t>]z</a:t>
            </a:r>
          </a:p>
          <a:p>
            <a:pPr marL="0" indent="0">
              <a:buNone/>
            </a:pPr>
            <a:r>
              <a:rPr lang="en-US" altLang="zh-TW" sz="1800" dirty="0"/>
              <a:t>&gt;}</a:t>
            </a:r>
            <a:r>
              <a:rPr lang="en-US" altLang="zh-TW" sz="1800" dirty="0" err="1"/>
              <a:t>v#y</a:t>
            </a:r>
            <a:r>
              <a:rPr lang="en-US" altLang="zh-TW" sz="1800" dirty="0"/>
              <a:t>=</a:t>
            </a:r>
          </a:p>
          <a:p>
            <a:pPr marL="0" indent="0">
              <a:buNone/>
            </a:pPr>
            <a:r>
              <a:rPr lang="en-US" altLang="zh-TW" sz="1800" dirty="0"/>
              <a:t>&amp;</a:t>
            </a:r>
            <a:r>
              <a:rPr lang="en-US" altLang="zh-TW" sz="1800" dirty="0" err="1"/>
              <a:t>XSlP</a:t>
            </a:r>
            <a:endParaRPr lang="en-US" altLang="zh-TW" sz="1800" dirty="0"/>
          </a:p>
          <a:p>
            <a:pPr marL="0" indent="0">
              <a:buNone/>
            </a:pPr>
            <a:r>
              <a:rPr lang="en-US" altLang="zh-TW" sz="1800" dirty="0"/>
              <a:t>7*</a:t>
            </a:r>
            <a:r>
              <a:rPr lang="en-US" altLang="zh-TW" sz="1800" dirty="0" err="1"/>
              <a:t>qm</a:t>
            </a:r>
            <a:endParaRPr lang="en-US" altLang="zh-TW" sz="1800" dirty="0"/>
          </a:p>
          <a:p>
            <a:pPr marL="0" indent="0">
              <a:buNone/>
            </a:pPr>
            <a:endParaRPr lang="zh-TW" altLang="en-US" sz="1800" dirty="0"/>
          </a:p>
        </p:txBody>
      </p:sp>
      <p:sp>
        <p:nvSpPr>
          <p:cNvPr id="4" name="矩形 3"/>
          <p:cNvSpPr/>
          <p:nvPr/>
        </p:nvSpPr>
        <p:spPr>
          <a:xfrm>
            <a:off x="5725737" y="3833271"/>
            <a:ext cx="3505200" cy="923330"/>
          </a:xfrm>
          <a:prstGeom prst="rect">
            <a:avLst/>
          </a:prstGeom>
        </p:spPr>
        <p:txBody>
          <a:bodyPr wrap="square">
            <a:spAutoFit/>
          </a:bodyPr>
          <a:lstStyle/>
          <a:p>
            <a:r>
              <a:rPr lang="en-US" altLang="zh-TW" dirty="0"/>
              <a:t>&gt;&gt;&gt; base64.b64encode('BITSCTF')</a:t>
            </a:r>
          </a:p>
          <a:p>
            <a:r>
              <a:rPr lang="en-US" altLang="zh-TW" dirty="0"/>
              <a:t>'</a:t>
            </a:r>
            <a:r>
              <a:rPr lang="en-US" altLang="zh-TW" b="1" dirty="0">
                <a:solidFill>
                  <a:srgbClr val="FF0000"/>
                </a:solidFill>
                <a:effectLst>
                  <a:outerShdw blurRad="38100" dist="38100" dir="2700000" algn="tl">
                    <a:srgbClr val="000000">
                      <a:alpha val="43137"/>
                    </a:srgbClr>
                  </a:outerShdw>
                </a:effectLst>
              </a:rPr>
              <a:t>QklUU0NURg</a:t>
            </a:r>
            <a:r>
              <a:rPr lang="en-US" altLang="zh-TW" dirty="0"/>
              <a:t>=='</a:t>
            </a:r>
          </a:p>
        </p:txBody>
      </p:sp>
      <p:cxnSp>
        <p:nvCxnSpPr>
          <p:cNvPr id="6" name="直線單箭頭接點 5"/>
          <p:cNvCxnSpPr/>
          <p:nvPr/>
        </p:nvCxnSpPr>
        <p:spPr>
          <a:xfrm flipV="1">
            <a:off x="4160520" y="4187952"/>
            <a:ext cx="1472184" cy="9144"/>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7" name="圖片 6">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291588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685800"/>
            <a:ext cx="8229600" cy="4906963"/>
          </a:xfrm>
        </p:spPr>
        <p:txBody>
          <a:bodyPr>
            <a:normAutofit/>
          </a:bodyPr>
          <a:lstStyle/>
          <a:p>
            <a:pPr marL="0" indent="0">
              <a:buNone/>
            </a:pPr>
            <a:r>
              <a:rPr lang="en-US" altLang="zh-TW" dirty="0" err="1"/>
              <a:t>root@kali</a:t>
            </a:r>
            <a:r>
              <a:rPr lang="en-US" altLang="zh-TW" dirty="0"/>
              <a:t>:~/Desktop# python</a:t>
            </a:r>
          </a:p>
          <a:p>
            <a:pPr marL="0" indent="0">
              <a:buNone/>
            </a:pPr>
            <a:r>
              <a:rPr lang="en-US" altLang="zh-TW" dirty="0"/>
              <a:t>Python 2.7.14 (default, Sep 17 2017, 18:50:44) </a:t>
            </a:r>
          </a:p>
          <a:p>
            <a:pPr marL="0" indent="0">
              <a:buNone/>
            </a:pPr>
            <a:r>
              <a:rPr lang="en-US" altLang="zh-TW" dirty="0"/>
              <a:t>[GCC 7.2.0] on linux2</a:t>
            </a:r>
          </a:p>
          <a:p>
            <a:pPr marL="0" indent="0">
              <a:buNone/>
            </a:pPr>
            <a:r>
              <a:rPr lang="en-US" altLang="zh-TW" dirty="0"/>
              <a:t>Type "help", "copyright", "credits" or "license" for more information.</a:t>
            </a:r>
          </a:p>
          <a:p>
            <a:pPr marL="0" indent="0">
              <a:buNone/>
            </a:pPr>
            <a:r>
              <a:rPr lang="en-US" altLang="zh-TW" dirty="0"/>
              <a:t>&gt;&gt;&gt; import base64</a:t>
            </a:r>
          </a:p>
          <a:p>
            <a:pPr marL="0" indent="0">
              <a:buNone/>
            </a:pPr>
            <a:r>
              <a:rPr lang="en-US" altLang="zh-TW" dirty="0"/>
              <a:t>&gt;&gt;&gt; base64.b64decode('QklUQ1RGe1M1IDAwMTQrODF9')</a:t>
            </a:r>
          </a:p>
          <a:p>
            <a:pPr marL="0" indent="0">
              <a:buNone/>
            </a:pPr>
            <a:r>
              <a:rPr lang="en-US" altLang="zh-TW" dirty="0"/>
              <a:t>'BITCTF{S5 0014+81}'</a:t>
            </a:r>
          </a:p>
          <a:p>
            <a:endParaRPr lang="zh-TW" altLang="en-US" dirty="0"/>
          </a:p>
        </p:txBody>
      </p:sp>
      <p:pic>
        <p:nvPicPr>
          <p:cNvPr id="4" name="圖片 3">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5749667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223570"/>
            <a:ext cx="9144000" cy="134688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500" dirty="0"/>
              <a:t>圖片中的隱藏資訊</a:t>
            </a:r>
            <a:endParaRPr lang="en-US" altLang="zh-TW" sz="4500" dirty="0"/>
          </a:p>
          <a:p>
            <a:pPr algn="ctr"/>
            <a:r>
              <a:rPr lang="en-US" altLang="zh-TW" sz="4500" dirty="0" err="1"/>
              <a:t>Embeded</a:t>
            </a:r>
            <a:r>
              <a:rPr lang="en-US" altLang="zh-TW" sz="4500" dirty="0"/>
              <a:t> secret</a:t>
            </a:r>
            <a:endParaRPr lang="zh-TW" altLang="en-US" sz="4500" dirty="0"/>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5816365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152427" y="1431954"/>
            <a:ext cx="5455495" cy="4165595"/>
          </a:xfrm>
          <a:prstGeom prst="rect">
            <a:avLst/>
          </a:prstGeom>
        </p:spPr>
      </p:pic>
      <p:sp>
        <p:nvSpPr>
          <p:cNvPr id="3" name="矩形 2"/>
          <p:cNvSpPr/>
          <p:nvPr/>
        </p:nvSpPr>
        <p:spPr>
          <a:xfrm>
            <a:off x="0" y="900952"/>
            <a:ext cx="9144000" cy="646331"/>
          </a:xfrm>
          <a:prstGeom prst="rect">
            <a:avLst/>
          </a:prstGeom>
          <a:solidFill>
            <a:schemeClr val="accent4">
              <a:lumMod val="50000"/>
            </a:schemeClr>
          </a:solidFill>
        </p:spPr>
        <p:txBody>
          <a:bodyPr wrap="square">
            <a:spAutoFit/>
          </a:bodyPr>
          <a:lstStyle/>
          <a:p>
            <a:r>
              <a:rPr lang="zh-TW" altLang="en-US" sz="3600" dirty="0">
                <a:solidFill>
                  <a:schemeClr val="bg1"/>
                </a:solidFill>
              </a:rPr>
              <a:t>檔案格式</a:t>
            </a:r>
            <a:endParaRPr lang="zh-TW" altLang="en-US" sz="2100" dirty="0">
              <a:solidFill>
                <a:schemeClr val="bg1"/>
              </a:solidFill>
            </a:endParaRPr>
          </a:p>
        </p:txBody>
      </p:sp>
      <p:sp>
        <p:nvSpPr>
          <p:cNvPr id="2" name="矩形 1"/>
          <p:cNvSpPr/>
          <p:nvPr/>
        </p:nvSpPr>
        <p:spPr>
          <a:xfrm>
            <a:off x="5718461" y="1709926"/>
            <a:ext cx="3008870" cy="1338828"/>
          </a:xfrm>
          <a:prstGeom prst="rect">
            <a:avLst/>
          </a:prstGeom>
        </p:spPr>
        <p:txBody>
          <a:bodyPr wrap="square">
            <a:spAutoFit/>
          </a:bodyPr>
          <a:lstStyle/>
          <a:p>
            <a:r>
              <a:rPr lang="zh-CN" altLang="en-US" sz="1350" dirty="0"/>
              <a:t>一個完整的 </a:t>
            </a:r>
            <a:r>
              <a:rPr lang="en-US" altLang="zh-CN" sz="1350" dirty="0"/>
              <a:t>JPG </a:t>
            </a:r>
            <a:r>
              <a:rPr lang="zh-CN" altLang="en-US" sz="1350" dirty="0"/>
              <a:t>文件由 </a:t>
            </a:r>
            <a:r>
              <a:rPr lang="en-US" altLang="zh-CN" sz="1350" dirty="0"/>
              <a:t>FF D8 </a:t>
            </a:r>
            <a:r>
              <a:rPr lang="zh-CN" altLang="en-US" sz="1350" dirty="0"/>
              <a:t>開頭，</a:t>
            </a:r>
            <a:r>
              <a:rPr lang="en-US" altLang="zh-CN" sz="1350" dirty="0"/>
              <a:t>FF D9</a:t>
            </a:r>
            <a:r>
              <a:rPr lang="zh-CN" altLang="en-US" sz="1350" dirty="0"/>
              <a:t>結尾，圖片流覽器會忽略 </a:t>
            </a:r>
            <a:r>
              <a:rPr lang="en-US" altLang="zh-CN" sz="1350" dirty="0"/>
              <a:t>FF D9 </a:t>
            </a:r>
            <a:r>
              <a:rPr lang="zh-CN" altLang="en-US" sz="1350" dirty="0"/>
              <a:t>以後的內容，因此可以在 </a:t>
            </a:r>
            <a:r>
              <a:rPr lang="en-US" altLang="zh-CN" sz="1350" dirty="0"/>
              <a:t>JPG </a:t>
            </a:r>
            <a:r>
              <a:rPr lang="zh-CN" altLang="en-US" sz="1350" dirty="0"/>
              <a:t>文件中加入其他文件。 </a:t>
            </a:r>
            <a:endParaRPr lang="en-US" altLang="zh-CN" sz="1350" dirty="0"/>
          </a:p>
          <a:p>
            <a:endParaRPr lang="en-US" altLang="zh-CN" sz="1350" dirty="0"/>
          </a:p>
          <a:p>
            <a:endParaRPr lang="en-US" altLang="zh-CN" sz="1350" dirty="0"/>
          </a:p>
        </p:txBody>
      </p:sp>
      <p:sp>
        <p:nvSpPr>
          <p:cNvPr id="5" name="矩形 4"/>
          <p:cNvSpPr/>
          <p:nvPr/>
        </p:nvSpPr>
        <p:spPr>
          <a:xfrm>
            <a:off x="5693747" y="4597937"/>
            <a:ext cx="3033584" cy="923330"/>
          </a:xfrm>
          <a:prstGeom prst="rect">
            <a:avLst/>
          </a:prstGeom>
        </p:spPr>
        <p:txBody>
          <a:bodyPr wrap="square">
            <a:spAutoFit/>
          </a:bodyPr>
          <a:lstStyle/>
          <a:p>
            <a:r>
              <a:rPr lang="zh-CN" altLang="en-US" sz="1350" dirty="0"/>
              <a:t>對於兩張圖片的問題，可用 </a:t>
            </a:r>
            <a:r>
              <a:rPr lang="en-US" altLang="zh-CN" sz="1350" dirty="0" err="1"/>
              <a:t>StegSolve</a:t>
            </a:r>
            <a:r>
              <a:rPr lang="en-US" altLang="zh-CN" sz="1350" dirty="0"/>
              <a:t> </a:t>
            </a:r>
            <a:r>
              <a:rPr lang="zh-CN" altLang="en-US" sz="1350" dirty="0"/>
              <a:t>對雙圖進行各種操作</a:t>
            </a:r>
            <a:r>
              <a:rPr lang="en-US" altLang="zh-CN" sz="1350" dirty="0"/>
              <a:t>(SUB</a:t>
            </a:r>
            <a:r>
              <a:rPr lang="zh-CN" altLang="en-US" sz="1350" dirty="0"/>
              <a:t>、</a:t>
            </a:r>
            <a:r>
              <a:rPr lang="en-US" altLang="zh-CN" sz="1350" dirty="0"/>
              <a:t>XOR</a:t>
            </a:r>
            <a:r>
              <a:rPr lang="zh-CN" altLang="en-US" sz="1350" dirty="0"/>
              <a:t>、</a:t>
            </a:r>
            <a:r>
              <a:rPr lang="en-US" altLang="zh-CN" sz="1350" dirty="0"/>
              <a:t>AND)</a:t>
            </a:r>
            <a:r>
              <a:rPr lang="zh-CN" altLang="en-US" sz="1350" dirty="0"/>
              <a:t>等等，看是否獲取有用資訊，可能與加解密、二維碼等綜合</a:t>
            </a:r>
            <a:endParaRPr lang="zh-TW" altLang="en-US" sz="1350" dirty="0"/>
          </a:p>
        </p:txBody>
      </p:sp>
      <p:sp>
        <p:nvSpPr>
          <p:cNvPr id="6" name="矩形 5"/>
          <p:cNvSpPr/>
          <p:nvPr/>
        </p:nvSpPr>
        <p:spPr>
          <a:xfrm>
            <a:off x="3481887" y="623952"/>
            <a:ext cx="5461687" cy="300082"/>
          </a:xfrm>
          <a:prstGeom prst="rect">
            <a:avLst/>
          </a:prstGeom>
        </p:spPr>
        <p:txBody>
          <a:bodyPr wrap="square">
            <a:spAutoFit/>
          </a:bodyPr>
          <a:lstStyle/>
          <a:p>
            <a:r>
              <a:rPr lang="en-US" altLang="zh-TW" sz="1350" dirty="0"/>
              <a:t>https://smartjinyu.com/ctf/2016/11/29/introduction_to_stereo.html</a:t>
            </a:r>
            <a:endParaRPr lang="zh-TW" altLang="en-US" sz="1350" dirty="0"/>
          </a:p>
        </p:txBody>
      </p:sp>
      <p:sp>
        <p:nvSpPr>
          <p:cNvPr id="7" name="矩形 6"/>
          <p:cNvSpPr/>
          <p:nvPr/>
        </p:nvSpPr>
        <p:spPr>
          <a:xfrm>
            <a:off x="5718460" y="3732315"/>
            <a:ext cx="2788507" cy="507831"/>
          </a:xfrm>
          <a:prstGeom prst="rect">
            <a:avLst/>
          </a:prstGeom>
        </p:spPr>
        <p:txBody>
          <a:bodyPr wrap="square">
            <a:spAutoFit/>
          </a:bodyPr>
          <a:lstStyle/>
          <a:p>
            <a:r>
              <a:rPr lang="en-US" altLang="zh-TW" sz="1350" dirty="0"/>
              <a:t>http://dev.gameres.com/Program/Visual/Other%20/GIFDoc.htm</a:t>
            </a:r>
            <a:endParaRPr lang="zh-TW" altLang="en-US" sz="1350" dirty="0"/>
          </a:p>
        </p:txBody>
      </p:sp>
      <p:sp>
        <p:nvSpPr>
          <p:cNvPr id="8" name="矩形 7"/>
          <p:cNvSpPr/>
          <p:nvPr/>
        </p:nvSpPr>
        <p:spPr>
          <a:xfrm>
            <a:off x="729256" y="4846457"/>
            <a:ext cx="4500656" cy="300082"/>
          </a:xfrm>
          <a:prstGeom prst="rect">
            <a:avLst/>
          </a:prstGeom>
        </p:spPr>
        <p:txBody>
          <a:bodyPr wrap="none">
            <a:spAutoFit/>
          </a:bodyPr>
          <a:lstStyle/>
          <a:p>
            <a:r>
              <a:rPr lang="en-US" altLang="zh-CN" sz="1350" dirty="0" err="1"/>
              <a:t>Binwalk</a:t>
            </a:r>
            <a:r>
              <a:rPr lang="en-US" altLang="zh-CN" sz="1350" dirty="0"/>
              <a:t> </a:t>
            </a:r>
            <a:r>
              <a:rPr lang="zh-CN" altLang="en-US" sz="1350" dirty="0"/>
              <a:t>提供的自動分拆功能，而使用 </a:t>
            </a:r>
            <a:r>
              <a:rPr lang="en-US" altLang="zh-CN" sz="1350" dirty="0" err="1"/>
              <a:t>Winhex</a:t>
            </a:r>
            <a:r>
              <a:rPr lang="en-US" altLang="zh-CN" sz="1350" dirty="0"/>
              <a:t> </a:t>
            </a:r>
            <a:r>
              <a:rPr lang="zh-CN" altLang="en-US" sz="1350" dirty="0"/>
              <a:t>手動分解。</a:t>
            </a:r>
            <a:endParaRPr lang="zh-TW" altLang="en-US" sz="1350" dirty="0"/>
          </a:p>
        </p:txBody>
      </p:sp>
      <p:sp>
        <p:nvSpPr>
          <p:cNvPr id="9" name="矩形 8"/>
          <p:cNvSpPr/>
          <p:nvPr/>
        </p:nvSpPr>
        <p:spPr>
          <a:xfrm>
            <a:off x="5718461" y="2822254"/>
            <a:ext cx="3040286" cy="715581"/>
          </a:xfrm>
          <a:prstGeom prst="rect">
            <a:avLst/>
          </a:prstGeom>
        </p:spPr>
        <p:txBody>
          <a:bodyPr wrap="square">
            <a:spAutoFit/>
          </a:bodyPr>
          <a:lstStyle/>
          <a:p>
            <a:r>
              <a:rPr lang="zh-CN" altLang="en-US" sz="1350" dirty="0"/>
              <a:t>各類檔的檔頭標誌</a:t>
            </a:r>
            <a:endParaRPr lang="en-US" altLang="zh-CN" sz="1350" dirty="0"/>
          </a:p>
          <a:p>
            <a:r>
              <a:rPr lang="en-US" altLang="zh-TW" sz="1350" dirty="0"/>
              <a:t>http://blog.csdn.net/riba2534/article/details/70478626</a:t>
            </a:r>
            <a:endParaRPr lang="zh-TW" altLang="en-US" sz="1350" dirty="0"/>
          </a:p>
        </p:txBody>
      </p:sp>
      <p:pic>
        <p:nvPicPr>
          <p:cNvPr id="11" name="圖片 10">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26952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課程章節</a:t>
            </a:r>
            <a:endParaRPr lang="zh-TW" altLang="en-US" dirty="0"/>
          </a:p>
        </p:txBody>
      </p:sp>
      <p:sp>
        <p:nvSpPr>
          <p:cNvPr id="3" name="內容版面配置區 2"/>
          <p:cNvSpPr>
            <a:spLocks noGrp="1"/>
          </p:cNvSpPr>
          <p:nvPr>
            <p:ph idx="1"/>
          </p:nvPr>
        </p:nvSpPr>
        <p:spPr>
          <a:xfrm>
            <a:off x="554759" y="1844098"/>
            <a:ext cx="7886700" cy="2210666"/>
          </a:xfrm>
        </p:spPr>
        <p:txBody>
          <a:bodyPr/>
          <a:lstStyle/>
          <a:p>
            <a:pPr marL="0" indent="0">
              <a:buNone/>
            </a:pPr>
            <a:r>
              <a:rPr lang="en-US" altLang="zh-TW" dirty="0" smtClean="0"/>
              <a:t>1.</a:t>
            </a:r>
            <a:r>
              <a:rPr lang="zh-TW" altLang="en-US" dirty="0" smtClean="0"/>
              <a:t>隱</a:t>
            </a:r>
            <a:r>
              <a:rPr lang="zh-TW" altLang="en-US" dirty="0"/>
              <a:t>寫</a:t>
            </a:r>
            <a:r>
              <a:rPr lang="zh-TW" altLang="en-US" dirty="0" smtClean="0"/>
              <a:t>術</a:t>
            </a:r>
            <a:r>
              <a:rPr lang="en-US" altLang="zh-TW" dirty="0" smtClean="0"/>
              <a:t>STEGANOGRAPHY</a:t>
            </a:r>
          </a:p>
          <a:p>
            <a:pPr marL="0" indent="0">
              <a:buNone/>
            </a:pPr>
            <a:r>
              <a:rPr lang="en-US" altLang="zh-TW" dirty="0" smtClean="0"/>
              <a:t>2.</a:t>
            </a:r>
            <a:r>
              <a:rPr lang="zh-TW" altLang="en-US" dirty="0" smtClean="0"/>
              <a:t>文件</a:t>
            </a:r>
            <a:r>
              <a:rPr lang="zh-TW" altLang="zh-TW" dirty="0"/>
              <a:t>隱寫</a:t>
            </a:r>
            <a:r>
              <a:rPr lang="zh-TW" altLang="zh-TW" dirty="0" smtClean="0"/>
              <a:t>術</a:t>
            </a:r>
            <a:r>
              <a:rPr lang="en-US" altLang="zh-TW" dirty="0" smtClean="0"/>
              <a:t>== WORD</a:t>
            </a:r>
            <a:r>
              <a:rPr lang="zh-TW" altLang="en-US" dirty="0"/>
              <a:t>、</a:t>
            </a:r>
            <a:r>
              <a:rPr lang="en-US" altLang="zh-TW" dirty="0"/>
              <a:t>PDF</a:t>
            </a:r>
            <a:r>
              <a:rPr lang="zh-TW" altLang="en-US" dirty="0"/>
              <a:t>的隱藏</a:t>
            </a:r>
            <a:r>
              <a:rPr lang="zh-TW" altLang="en-US" dirty="0" smtClean="0"/>
              <a:t>資訊</a:t>
            </a:r>
            <a:endParaRPr lang="en-US" altLang="zh-TW" dirty="0" smtClean="0"/>
          </a:p>
          <a:p>
            <a:pPr marL="0" indent="0">
              <a:buNone/>
            </a:pPr>
            <a:r>
              <a:rPr lang="en-US" altLang="zh-TW" dirty="0" smtClean="0"/>
              <a:t>3.</a:t>
            </a:r>
            <a:r>
              <a:rPr lang="zh-TW" altLang="en-US" dirty="0" smtClean="0"/>
              <a:t>圖片</a:t>
            </a:r>
            <a:r>
              <a:rPr lang="zh-TW" altLang="zh-TW" dirty="0" smtClean="0"/>
              <a:t>隱</a:t>
            </a:r>
            <a:r>
              <a:rPr lang="zh-TW" altLang="zh-TW" dirty="0"/>
              <a:t>寫</a:t>
            </a:r>
            <a:r>
              <a:rPr lang="zh-TW" altLang="zh-TW" dirty="0" smtClean="0"/>
              <a:t>術</a:t>
            </a:r>
            <a:r>
              <a:rPr lang="zh-TW" altLang="en-US" dirty="0" smtClean="0"/>
              <a:t> </a:t>
            </a:r>
            <a:r>
              <a:rPr lang="en-US" altLang="zh-TW" dirty="0" smtClean="0"/>
              <a:t>1:</a:t>
            </a:r>
            <a:r>
              <a:rPr lang="zh-TW" altLang="en-US" dirty="0"/>
              <a:t>圖片中的隱藏</a:t>
            </a:r>
            <a:r>
              <a:rPr lang="zh-TW" altLang="en-US" dirty="0" smtClean="0"/>
              <a:t>資訊</a:t>
            </a:r>
            <a:r>
              <a:rPr lang="en-US" altLang="zh-TW" dirty="0" smtClean="0"/>
              <a:t>metadata</a:t>
            </a:r>
          </a:p>
          <a:p>
            <a:pPr marL="0" indent="0">
              <a:buNone/>
            </a:pPr>
            <a:r>
              <a:rPr lang="en-US" altLang="zh-TW" dirty="0" smtClean="0"/>
              <a:t>4.</a:t>
            </a:r>
            <a:r>
              <a:rPr lang="zh-TW" altLang="en-US" dirty="0" smtClean="0"/>
              <a:t>圖片</a:t>
            </a:r>
            <a:r>
              <a:rPr lang="zh-TW" altLang="zh-TW" dirty="0"/>
              <a:t>隱寫術</a:t>
            </a:r>
            <a:r>
              <a:rPr lang="zh-TW" altLang="en-US" dirty="0"/>
              <a:t> </a:t>
            </a:r>
            <a:r>
              <a:rPr lang="en-US" altLang="zh-TW" dirty="0"/>
              <a:t>1</a:t>
            </a:r>
            <a:r>
              <a:rPr lang="en-US" altLang="zh-TW" dirty="0" smtClean="0"/>
              <a:t>:</a:t>
            </a:r>
            <a:r>
              <a:rPr lang="zh-TW" altLang="en-US" dirty="0" smtClean="0"/>
              <a:t>圖片</a:t>
            </a:r>
            <a:r>
              <a:rPr lang="zh-TW" altLang="en-US" dirty="0"/>
              <a:t>中的隱藏</a:t>
            </a:r>
            <a:r>
              <a:rPr lang="zh-TW" altLang="en-US" dirty="0" smtClean="0"/>
              <a:t>資訊</a:t>
            </a:r>
            <a:r>
              <a:rPr lang="en-US" altLang="zh-TW" dirty="0" err="1" smtClean="0"/>
              <a:t>Embeded</a:t>
            </a:r>
            <a:r>
              <a:rPr lang="en-US" altLang="zh-TW" dirty="0" smtClean="0"/>
              <a:t> </a:t>
            </a:r>
            <a:r>
              <a:rPr lang="en-US" altLang="zh-TW" dirty="0"/>
              <a:t>secret</a:t>
            </a:r>
          </a:p>
          <a:p>
            <a:pPr marL="0" indent="0">
              <a:buNone/>
            </a:pPr>
            <a:endParaRPr lang="zh-TW" altLang="en-US" dirty="0"/>
          </a:p>
          <a:p>
            <a:pPr marL="0" indent="0">
              <a:buNone/>
            </a:pPr>
            <a:endParaRPr lang="en-US" altLang="zh-TW" dirty="0"/>
          </a:p>
          <a:p>
            <a:endParaRPr lang="zh-TW" altLang="en-US" dirty="0"/>
          </a:p>
        </p:txBody>
      </p:sp>
    </p:spTree>
    <p:extLst>
      <p:ext uri="{BB962C8B-B14F-4D97-AF65-F5344CB8AC3E}">
        <p14:creationId xmlns:p14="http://schemas.microsoft.com/office/powerpoint/2010/main" val="13796038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910096"/>
            <a:ext cx="9144000" cy="646331"/>
          </a:xfrm>
          <a:prstGeom prst="rect">
            <a:avLst/>
          </a:prstGeom>
          <a:solidFill>
            <a:schemeClr val="accent4">
              <a:lumMod val="50000"/>
            </a:schemeClr>
          </a:solidFill>
        </p:spPr>
        <p:txBody>
          <a:bodyPr wrap="square">
            <a:spAutoFit/>
          </a:bodyPr>
          <a:lstStyle/>
          <a:p>
            <a:r>
              <a:rPr lang="zh-TW" altLang="en-US" sz="3600" dirty="0">
                <a:solidFill>
                  <a:schemeClr val="bg1"/>
                </a:solidFill>
              </a:rPr>
              <a:t>使用</a:t>
            </a:r>
            <a:r>
              <a:rPr lang="en-US" altLang="zh-CN" sz="3600" dirty="0">
                <a:solidFill>
                  <a:schemeClr val="bg1"/>
                </a:solidFill>
              </a:rPr>
              <a:t>hex</a:t>
            </a:r>
            <a:r>
              <a:rPr lang="zh-CN" altLang="en-US" sz="3600" dirty="0">
                <a:solidFill>
                  <a:schemeClr val="bg1"/>
                </a:solidFill>
              </a:rPr>
              <a:t>編輯器分析檔</a:t>
            </a:r>
            <a:r>
              <a:rPr lang="zh-TW" altLang="en-US" sz="3600" dirty="0">
                <a:solidFill>
                  <a:schemeClr val="bg1"/>
                </a:solidFill>
              </a:rPr>
              <a:t>案</a:t>
            </a:r>
            <a:endParaRPr lang="zh-TW" altLang="en-US" sz="2100" dirty="0">
              <a:solidFill>
                <a:schemeClr val="bg1"/>
              </a:solidFill>
            </a:endParaRPr>
          </a:p>
        </p:txBody>
      </p:sp>
      <p:sp>
        <p:nvSpPr>
          <p:cNvPr id="5" name="矩形 4"/>
          <p:cNvSpPr/>
          <p:nvPr/>
        </p:nvSpPr>
        <p:spPr>
          <a:xfrm>
            <a:off x="1151917" y="4295016"/>
            <a:ext cx="7781771" cy="1754326"/>
          </a:xfrm>
          <a:prstGeom prst="rect">
            <a:avLst/>
          </a:prstGeom>
        </p:spPr>
        <p:txBody>
          <a:bodyPr wrap="square">
            <a:spAutoFit/>
          </a:bodyPr>
          <a:lstStyle/>
          <a:p>
            <a:r>
              <a:rPr lang="zh-TW" altLang="en-US" dirty="0"/>
              <a:t>用</a:t>
            </a:r>
            <a:r>
              <a:rPr lang="en-US" altLang="zh-TW" dirty="0" err="1"/>
              <a:t>winhex</a:t>
            </a:r>
            <a:r>
              <a:rPr lang="zh-TW" altLang="en-US" dirty="0"/>
              <a:t>打開圖片，通過</a:t>
            </a:r>
            <a:r>
              <a:rPr lang="en-US" altLang="zh-TW" b="1" dirty="0" err="1">
                <a:solidFill>
                  <a:srgbClr val="FF0000"/>
                </a:solidFill>
                <a:effectLst>
                  <a:outerShdw blurRad="38100" dist="38100" dir="2700000" algn="tl">
                    <a:srgbClr val="000000">
                      <a:alpha val="43137"/>
                    </a:srgbClr>
                  </a:outerShdw>
                </a:effectLst>
              </a:rPr>
              <a:t>Alt+G</a:t>
            </a:r>
            <a:r>
              <a:rPr lang="zh-TW" altLang="en-US" b="1" dirty="0">
                <a:solidFill>
                  <a:srgbClr val="FF0000"/>
                </a:solidFill>
                <a:effectLst>
                  <a:outerShdw blurRad="38100" dist="38100" dir="2700000" algn="tl">
                    <a:srgbClr val="000000">
                      <a:alpha val="43137"/>
                    </a:srgbClr>
                  </a:outerShdw>
                </a:effectLst>
              </a:rPr>
              <a:t>快速鍵</a:t>
            </a:r>
            <a:r>
              <a:rPr lang="zh-TW" altLang="en-US" dirty="0"/>
              <a:t>輸入偏移位址</a:t>
            </a:r>
            <a:r>
              <a:rPr lang="en-US" altLang="zh-TW" dirty="0"/>
              <a:t>22373</a:t>
            </a:r>
            <a:r>
              <a:rPr lang="zh-TW" altLang="en-US" dirty="0"/>
              <a:t>跳轉到另一張</a:t>
            </a:r>
            <a:r>
              <a:rPr lang="en-US" altLang="zh-TW" dirty="0"/>
              <a:t>jpg</a:t>
            </a:r>
            <a:r>
              <a:rPr lang="zh-TW" altLang="en-US" dirty="0"/>
              <a:t>的圖像開始塊，可以看到</a:t>
            </a:r>
            <a:r>
              <a:rPr lang="en-US" altLang="zh-TW" dirty="0"/>
              <a:t>FF D8</a:t>
            </a:r>
            <a:r>
              <a:rPr lang="zh-TW" altLang="en-US" dirty="0"/>
              <a:t>圖像開始塊。而圖像結束塊</a:t>
            </a:r>
            <a:r>
              <a:rPr lang="en-US" altLang="zh-TW" dirty="0"/>
              <a:t>FF D9</a:t>
            </a:r>
          </a:p>
          <a:p>
            <a:endParaRPr lang="en-US" altLang="zh-TW" dirty="0"/>
          </a:p>
          <a:p>
            <a:endParaRPr lang="en-US" altLang="zh-TW" dirty="0"/>
          </a:p>
          <a:p>
            <a:r>
              <a:rPr lang="zh-TW" altLang="en-US" dirty="0"/>
              <a:t>選取使用</a:t>
            </a:r>
            <a:r>
              <a:rPr lang="en-US" altLang="zh-TW" b="1" dirty="0">
                <a:solidFill>
                  <a:srgbClr val="FF0000"/>
                </a:solidFill>
                <a:effectLst>
                  <a:outerShdw blurRad="38100" dist="38100" dir="2700000" algn="tl">
                    <a:srgbClr val="000000">
                      <a:alpha val="43137"/>
                    </a:srgbClr>
                  </a:outerShdw>
                </a:effectLst>
              </a:rPr>
              <a:t>Alt+1</a:t>
            </a:r>
            <a:r>
              <a:rPr lang="zh-TW" altLang="en-US" b="1" dirty="0">
                <a:solidFill>
                  <a:srgbClr val="FF0000"/>
                </a:solidFill>
                <a:effectLst>
                  <a:outerShdw blurRad="38100" dist="38100" dir="2700000" algn="tl">
                    <a:srgbClr val="000000">
                      <a:alpha val="43137"/>
                    </a:srgbClr>
                  </a:outerShdw>
                </a:effectLst>
              </a:rPr>
              <a:t>快速鍵</a:t>
            </a:r>
            <a:r>
              <a:rPr lang="zh-TW" altLang="en-US" dirty="0"/>
              <a:t>選取</a:t>
            </a:r>
            <a:r>
              <a:rPr lang="en-US" altLang="zh-TW" dirty="0"/>
              <a:t>FF</a:t>
            </a:r>
            <a:r>
              <a:rPr lang="zh-TW" altLang="en-US" dirty="0"/>
              <a:t>為開始的塊，</a:t>
            </a:r>
            <a:r>
              <a:rPr lang="en-US" altLang="zh-TW" dirty="0"/>
              <a:t>Alt+2</a:t>
            </a:r>
            <a:r>
              <a:rPr lang="zh-TW" altLang="en-US" dirty="0"/>
              <a:t>選取</a:t>
            </a:r>
            <a:r>
              <a:rPr lang="en-US" altLang="zh-TW" dirty="0"/>
              <a:t>D9</a:t>
            </a:r>
            <a:r>
              <a:rPr lang="zh-TW" altLang="en-US" dirty="0"/>
              <a:t>為結束塊，然後右鍵</a:t>
            </a:r>
            <a:r>
              <a:rPr lang="en-US" altLang="zh-TW" dirty="0"/>
              <a:t>-&gt;Edit-&gt;Copy Block-&gt;Into New File</a:t>
            </a:r>
            <a:r>
              <a:rPr lang="zh-TW" altLang="en-US" dirty="0"/>
              <a:t>保存相應的檔尾碼，例如</a:t>
            </a:r>
            <a:r>
              <a:rPr lang="en-US" altLang="zh-TW" dirty="0"/>
              <a:t>new.jpg</a:t>
            </a:r>
            <a:endParaRPr lang="zh-TW" altLang="en-US" dirty="0"/>
          </a:p>
        </p:txBody>
      </p:sp>
      <p:sp>
        <p:nvSpPr>
          <p:cNvPr id="6" name="矩形 5"/>
          <p:cNvSpPr/>
          <p:nvPr/>
        </p:nvSpPr>
        <p:spPr>
          <a:xfrm>
            <a:off x="231594" y="1729599"/>
            <a:ext cx="1552156" cy="461665"/>
          </a:xfrm>
          <a:prstGeom prst="rect">
            <a:avLst/>
          </a:prstGeom>
        </p:spPr>
        <p:txBody>
          <a:bodyPr wrap="none">
            <a:spAutoFit/>
          </a:bodyPr>
          <a:lstStyle/>
          <a:p>
            <a:r>
              <a:rPr lang="en-US" altLang="zh-TW" sz="2400" dirty="0"/>
              <a:t>hex</a:t>
            </a:r>
            <a:r>
              <a:rPr lang="zh-TW" altLang="en-US" sz="2400" dirty="0"/>
              <a:t>編輯器</a:t>
            </a:r>
          </a:p>
        </p:txBody>
      </p:sp>
      <p:graphicFrame>
        <p:nvGraphicFramePr>
          <p:cNvPr id="7" name="表格 6"/>
          <p:cNvGraphicFramePr>
            <a:graphicFrameLocks noGrp="1"/>
          </p:cNvGraphicFramePr>
          <p:nvPr>
            <p:extLst>
              <p:ext uri="{D42A27DB-BD31-4B8C-83A1-F6EECF244321}">
                <p14:modId xmlns:p14="http://schemas.microsoft.com/office/powerpoint/2010/main" val="1451432149"/>
              </p:ext>
            </p:extLst>
          </p:nvPr>
        </p:nvGraphicFramePr>
        <p:xfrm>
          <a:off x="1902858" y="1663385"/>
          <a:ext cx="6096000" cy="6858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130">
                <a:tc>
                  <a:txBody>
                    <a:bodyPr/>
                    <a:lstStyle/>
                    <a:p>
                      <a:r>
                        <a:rPr lang="en-US" altLang="zh-TW" sz="1800" dirty="0"/>
                        <a:t>Windows</a:t>
                      </a:r>
                      <a:endParaRPr lang="zh-TW" altLang="en-US" sz="1800" dirty="0"/>
                    </a:p>
                  </a:txBody>
                  <a:tcPr marL="68580" marR="68580" marT="34290" marB="34290"/>
                </a:tc>
                <a:tc>
                  <a:txBody>
                    <a:bodyPr/>
                    <a:lstStyle/>
                    <a:p>
                      <a:r>
                        <a:rPr lang="en-US" altLang="zh-TW" sz="1800" dirty="0"/>
                        <a:t>Linux</a:t>
                      </a:r>
                      <a:endParaRPr lang="zh-TW" altLang="en-US" sz="1800" dirty="0"/>
                    </a:p>
                  </a:txBody>
                  <a:tcPr marL="68580" marR="68580" marT="34290" marB="34290"/>
                </a:tc>
                <a:extLst>
                  <a:ext uri="{0D108BD9-81ED-4DB2-BD59-A6C34878D82A}">
                    <a16:rowId xmlns:a16="http://schemas.microsoft.com/office/drawing/2014/main" val="10000"/>
                  </a:ext>
                </a:extLst>
              </a:tr>
              <a:tr h="278130">
                <a:tc>
                  <a:txBody>
                    <a:bodyPr/>
                    <a:lstStyle/>
                    <a:p>
                      <a:r>
                        <a:rPr lang="en-US" altLang="zh-TW" sz="1800" dirty="0" err="1"/>
                        <a:t>winhex,UltraEdit</a:t>
                      </a:r>
                      <a:endParaRPr lang="zh-TW" altLang="en-US" sz="1800" dirty="0"/>
                    </a:p>
                  </a:txBody>
                  <a:tcPr marL="68580" marR="68580" marT="34290" marB="34290"/>
                </a:tc>
                <a:tc>
                  <a:txBody>
                    <a:bodyPr/>
                    <a:lstStyle/>
                    <a:p>
                      <a:r>
                        <a:rPr lang="en-US" altLang="zh-TW" sz="1800" dirty="0" err="1"/>
                        <a:t>hexeditor</a:t>
                      </a:r>
                      <a:endParaRPr lang="zh-TW" altLang="en-US" sz="1800" dirty="0"/>
                    </a:p>
                  </a:txBody>
                  <a:tcPr marL="68580" marR="68580" marT="34290" marB="34290"/>
                </a:tc>
                <a:extLst>
                  <a:ext uri="{0D108BD9-81ED-4DB2-BD59-A6C34878D82A}">
                    <a16:rowId xmlns:a16="http://schemas.microsoft.com/office/drawing/2014/main" val="10001"/>
                  </a:ext>
                </a:extLst>
              </a:tr>
            </a:tbl>
          </a:graphicData>
        </a:graphic>
      </p:graphicFrame>
      <p:sp>
        <p:nvSpPr>
          <p:cNvPr id="8" name="矩形 7"/>
          <p:cNvSpPr/>
          <p:nvPr/>
        </p:nvSpPr>
        <p:spPr>
          <a:xfrm>
            <a:off x="231594" y="3734239"/>
            <a:ext cx="2593902" cy="400110"/>
          </a:xfrm>
          <a:prstGeom prst="rect">
            <a:avLst/>
          </a:prstGeom>
          <a:solidFill>
            <a:schemeClr val="accent6">
              <a:lumMod val="20000"/>
              <a:lumOff val="80000"/>
            </a:schemeClr>
          </a:solidFill>
        </p:spPr>
        <p:txBody>
          <a:bodyPr wrap="square">
            <a:spAutoFit/>
          </a:bodyPr>
          <a:lstStyle/>
          <a:p>
            <a:r>
              <a:rPr lang="zh-TW" altLang="en-US" sz="2000" dirty="0"/>
              <a:t>使用</a:t>
            </a:r>
            <a:r>
              <a:rPr lang="en-US" altLang="zh-TW" sz="2000" dirty="0" err="1"/>
              <a:t>Winhex</a:t>
            </a:r>
            <a:r>
              <a:rPr lang="zh-TW" altLang="en-US" sz="2000" dirty="0"/>
              <a:t>手動分離</a:t>
            </a:r>
          </a:p>
        </p:txBody>
      </p:sp>
      <p:sp>
        <p:nvSpPr>
          <p:cNvPr id="9" name="矩形 8"/>
          <p:cNvSpPr/>
          <p:nvPr/>
        </p:nvSpPr>
        <p:spPr>
          <a:xfrm>
            <a:off x="2159753" y="2762994"/>
            <a:ext cx="6901951" cy="877163"/>
          </a:xfrm>
          <a:prstGeom prst="rect">
            <a:avLst/>
          </a:prstGeom>
        </p:spPr>
        <p:txBody>
          <a:bodyPr wrap="square">
            <a:spAutoFit/>
          </a:bodyPr>
          <a:lstStyle/>
          <a:p>
            <a:r>
              <a:rPr lang="en-US" altLang="zh-TW" sz="1700" dirty="0"/>
              <a:t>jpg</a:t>
            </a:r>
            <a:r>
              <a:rPr lang="zh-TW" altLang="en-US" sz="1700" dirty="0"/>
              <a:t>格式檔開始的</a:t>
            </a:r>
            <a:r>
              <a:rPr lang="en-US" altLang="zh-TW" sz="1700" dirty="0"/>
              <a:t>2</a:t>
            </a:r>
            <a:r>
              <a:rPr lang="zh-TW" altLang="en-US" sz="1700" dirty="0"/>
              <a:t>位元組是圖像開始</a:t>
            </a:r>
            <a:r>
              <a:rPr lang="en-US" altLang="zh-TW" sz="1700" dirty="0"/>
              <a:t>SOI(Start of </a:t>
            </a:r>
            <a:r>
              <a:rPr lang="en-US" altLang="zh-TW" sz="1700" dirty="0" err="1"/>
              <a:t>Image,SOI</a:t>
            </a:r>
            <a:r>
              <a:rPr lang="en-US" altLang="zh-TW" sz="1700" dirty="0"/>
              <a:t>)</a:t>
            </a:r>
            <a:r>
              <a:rPr lang="zh-TW" altLang="en-US" sz="1700" dirty="0"/>
              <a:t>為</a:t>
            </a:r>
            <a:r>
              <a:rPr lang="en-US" altLang="zh-TW" sz="1700" b="1" dirty="0">
                <a:solidFill>
                  <a:srgbClr val="FF0000"/>
                </a:solidFill>
                <a:effectLst>
                  <a:outerShdw blurRad="38100" dist="38100" dir="2700000" algn="tl">
                    <a:srgbClr val="000000">
                      <a:alpha val="43137"/>
                    </a:srgbClr>
                  </a:outerShdw>
                </a:effectLst>
              </a:rPr>
              <a:t>FF D8</a:t>
            </a:r>
            <a:r>
              <a:rPr lang="zh-TW" altLang="en-US" sz="1700" dirty="0"/>
              <a:t>，</a:t>
            </a:r>
            <a:endParaRPr lang="en-US" altLang="zh-TW" sz="1700" dirty="0"/>
          </a:p>
          <a:p>
            <a:r>
              <a:rPr lang="zh-TW" altLang="en-US" sz="1700" dirty="0"/>
              <a:t>之後</a:t>
            </a:r>
            <a:r>
              <a:rPr lang="en-US" altLang="zh-TW" sz="1700" dirty="0"/>
              <a:t>2</a:t>
            </a:r>
            <a:r>
              <a:rPr lang="zh-TW" altLang="en-US" sz="1700" dirty="0"/>
              <a:t>個位元組是</a:t>
            </a:r>
            <a:r>
              <a:rPr lang="en-US" altLang="zh-TW" sz="1700" dirty="0"/>
              <a:t>JFIF</a:t>
            </a:r>
            <a:r>
              <a:rPr lang="zh-TW" altLang="en-US" sz="1700" dirty="0"/>
              <a:t>應用資料塊</a:t>
            </a:r>
            <a:r>
              <a:rPr lang="en-US" altLang="zh-TW" sz="1700" dirty="0"/>
              <a:t>APPO(JFIF application segment)</a:t>
            </a:r>
            <a:r>
              <a:rPr lang="zh-TW" altLang="en-US" sz="1700" dirty="0"/>
              <a:t>為</a:t>
            </a:r>
            <a:r>
              <a:rPr lang="en-US" altLang="zh-TW" sz="1700" dirty="0"/>
              <a:t>FF E0 </a:t>
            </a:r>
            <a:r>
              <a:rPr lang="zh-TW" altLang="en-US" sz="1700" dirty="0"/>
              <a:t>，最後</a:t>
            </a:r>
            <a:r>
              <a:rPr lang="en-US" altLang="zh-TW" sz="1700" dirty="0"/>
              <a:t>2</a:t>
            </a:r>
            <a:r>
              <a:rPr lang="zh-TW" altLang="en-US" sz="1700" dirty="0"/>
              <a:t>個位元組是影像檔結束標記</a:t>
            </a:r>
            <a:r>
              <a:rPr lang="en-US" altLang="zh-TW" sz="1700" dirty="0"/>
              <a:t>EOI(end-of-file)</a:t>
            </a:r>
            <a:r>
              <a:rPr lang="zh-TW" altLang="en-US" sz="1700" dirty="0"/>
              <a:t>為</a:t>
            </a:r>
            <a:r>
              <a:rPr lang="en-US" altLang="zh-TW" sz="1700" b="1" dirty="0">
                <a:solidFill>
                  <a:srgbClr val="FF0000"/>
                </a:solidFill>
                <a:effectLst>
                  <a:outerShdw blurRad="38100" dist="38100" dir="2700000" algn="tl">
                    <a:srgbClr val="000000">
                      <a:alpha val="43137"/>
                    </a:srgbClr>
                  </a:outerShdw>
                </a:effectLst>
              </a:rPr>
              <a:t>FF D9</a:t>
            </a:r>
            <a:endParaRPr lang="zh-TW" altLang="en-US" sz="1700" b="1" dirty="0">
              <a:solidFill>
                <a:srgbClr val="FF0000"/>
              </a:solidFill>
              <a:effectLst>
                <a:outerShdw blurRad="38100" dist="38100" dir="2700000" algn="tl">
                  <a:srgbClr val="000000">
                    <a:alpha val="43137"/>
                  </a:srgbClr>
                </a:outerShdw>
              </a:effectLst>
            </a:endParaRPr>
          </a:p>
        </p:txBody>
      </p:sp>
      <p:sp>
        <p:nvSpPr>
          <p:cNvPr id="10" name="矩形 9"/>
          <p:cNvSpPr/>
          <p:nvPr/>
        </p:nvSpPr>
        <p:spPr>
          <a:xfrm>
            <a:off x="120412" y="2985644"/>
            <a:ext cx="2039341" cy="400110"/>
          </a:xfrm>
          <a:prstGeom prst="rect">
            <a:avLst/>
          </a:prstGeom>
          <a:solidFill>
            <a:schemeClr val="accent6">
              <a:lumMod val="20000"/>
              <a:lumOff val="80000"/>
            </a:schemeClr>
          </a:solidFill>
        </p:spPr>
        <p:txBody>
          <a:bodyPr wrap="none">
            <a:spAutoFit/>
          </a:bodyPr>
          <a:lstStyle/>
          <a:p>
            <a:r>
              <a:rPr lang="en-US" altLang="zh-TW" sz="2000" dirty="0"/>
              <a:t>jpg</a:t>
            </a:r>
            <a:r>
              <a:rPr lang="zh-TW" altLang="en-US" sz="2000" dirty="0"/>
              <a:t>檔案格式分析</a:t>
            </a:r>
          </a:p>
        </p:txBody>
      </p:sp>
      <p:sp>
        <p:nvSpPr>
          <p:cNvPr id="2" name="矩形 1"/>
          <p:cNvSpPr/>
          <p:nvPr/>
        </p:nvSpPr>
        <p:spPr>
          <a:xfrm>
            <a:off x="4687269" y="2315716"/>
            <a:ext cx="3467872" cy="400110"/>
          </a:xfrm>
          <a:prstGeom prst="rect">
            <a:avLst/>
          </a:prstGeom>
        </p:spPr>
        <p:txBody>
          <a:bodyPr wrap="none">
            <a:spAutoFit/>
          </a:bodyPr>
          <a:lstStyle/>
          <a:p>
            <a:r>
              <a:rPr lang="en-US" altLang="zh-TW" sz="2000" dirty="0" err="1"/>
              <a:t>sudo</a:t>
            </a:r>
            <a:r>
              <a:rPr lang="en-US" altLang="zh-TW" sz="2000" dirty="0"/>
              <a:t> apt install </a:t>
            </a:r>
            <a:r>
              <a:rPr lang="en-US" altLang="zh-TW" sz="2000" dirty="0" err="1"/>
              <a:t>ncurses-hexedit</a:t>
            </a:r>
            <a:endParaRPr lang="zh-TW" altLang="en-US" sz="2000" dirty="0"/>
          </a:p>
        </p:txBody>
      </p:sp>
      <p:pic>
        <p:nvPicPr>
          <p:cNvPr id="11" name="圖片 10">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8221543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685800"/>
            <a:ext cx="9144000" cy="969496"/>
          </a:xfrm>
          <a:prstGeom prst="rect">
            <a:avLst/>
          </a:prstGeom>
          <a:solidFill>
            <a:schemeClr val="accent4">
              <a:lumMod val="50000"/>
            </a:schemeClr>
          </a:solidFill>
        </p:spPr>
        <p:txBody>
          <a:bodyPr wrap="square">
            <a:spAutoFit/>
          </a:bodyPr>
          <a:lstStyle/>
          <a:p>
            <a:r>
              <a:rPr lang="zh-TW" altLang="en-US" sz="3600" dirty="0">
                <a:solidFill>
                  <a:schemeClr val="bg1"/>
                </a:solidFill>
              </a:rPr>
              <a:t>使用</a:t>
            </a:r>
            <a:r>
              <a:rPr lang="en-US" altLang="zh-TW" sz="3600" dirty="0" err="1">
                <a:solidFill>
                  <a:schemeClr val="bg1"/>
                </a:solidFill>
              </a:rPr>
              <a:t>binwalk</a:t>
            </a:r>
            <a:r>
              <a:rPr lang="zh-CN" altLang="en-US" sz="3600" dirty="0">
                <a:solidFill>
                  <a:schemeClr val="bg1"/>
                </a:solidFill>
              </a:rPr>
              <a:t>分析檔</a:t>
            </a:r>
            <a:r>
              <a:rPr lang="zh-TW" altLang="en-US" sz="3600" dirty="0">
                <a:solidFill>
                  <a:schemeClr val="bg1"/>
                </a:solidFill>
              </a:rPr>
              <a:t>案</a:t>
            </a:r>
            <a:endParaRPr lang="en-US" altLang="zh-TW" sz="3600" dirty="0">
              <a:solidFill>
                <a:schemeClr val="bg1"/>
              </a:solidFill>
            </a:endParaRPr>
          </a:p>
          <a:p>
            <a:r>
              <a:rPr lang="en-US" altLang="zh-TW" sz="2100" dirty="0">
                <a:solidFill>
                  <a:schemeClr val="bg1"/>
                </a:solidFill>
              </a:rPr>
              <a:t>https://tools.kali.org/forensics/binwalk</a:t>
            </a:r>
            <a:endParaRPr lang="zh-TW" altLang="en-US" sz="2100" dirty="0">
              <a:solidFill>
                <a:schemeClr val="bg1"/>
              </a:solidFill>
            </a:endParaRPr>
          </a:p>
        </p:txBody>
      </p:sp>
      <p:sp>
        <p:nvSpPr>
          <p:cNvPr id="8" name="矩形 7"/>
          <p:cNvSpPr/>
          <p:nvPr/>
        </p:nvSpPr>
        <p:spPr>
          <a:xfrm>
            <a:off x="101116" y="1632213"/>
            <a:ext cx="3101546" cy="4039567"/>
          </a:xfrm>
          <a:prstGeom prst="rect">
            <a:avLst/>
          </a:prstGeom>
        </p:spPr>
        <p:txBody>
          <a:bodyPr wrap="square">
            <a:spAutoFit/>
          </a:bodyPr>
          <a:lstStyle/>
          <a:p>
            <a:r>
              <a:rPr lang="en-US" altLang="zh-TW" sz="1350" dirty="0" err="1"/>
              <a:t>Binwalk</a:t>
            </a:r>
            <a:r>
              <a:rPr lang="en-US" altLang="zh-TW" sz="1350" dirty="0"/>
              <a:t> is a tool for searching a given binary image for embedded files and executable code. </a:t>
            </a:r>
          </a:p>
          <a:p>
            <a:endParaRPr lang="en-US" altLang="zh-TW" sz="1350" dirty="0"/>
          </a:p>
          <a:p>
            <a:r>
              <a:rPr lang="en-US" altLang="zh-TW" sz="1350" dirty="0"/>
              <a:t>Specifically, it is designed for identifying files and code embedded inside of firmware images.</a:t>
            </a:r>
          </a:p>
          <a:p>
            <a:endParaRPr lang="en-US" altLang="zh-TW" sz="1350" dirty="0"/>
          </a:p>
          <a:p>
            <a:r>
              <a:rPr lang="en-US" altLang="zh-TW" sz="1350" dirty="0" err="1"/>
              <a:t>Binwalk</a:t>
            </a:r>
            <a:r>
              <a:rPr lang="en-US" altLang="zh-TW" sz="1350" dirty="0"/>
              <a:t> uses the </a:t>
            </a:r>
            <a:r>
              <a:rPr lang="en-US" altLang="zh-TW" sz="1350" dirty="0" err="1"/>
              <a:t>libmagic</a:t>
            </a:r>
            <a:r>
              <a:rPr lang="en-US" altLang="zh-TW" sz="1350" dirty="0"/>
              <a:t> library, so it is compatible with magic signatures created for the Unix file utility. </a:t>
            </a:r>
          </a:p>
          <a:p>
            <a:endParaRPr lang="en-US" altLang="zh-TW" sz="1350" dirty="0"/>
          </a:p>
          <a:p>
            <a:r>
              <a:rPr lang="en-US" altLang="zh-TW" sz="1350" dirty="0" err="1"/>
              <a:t>Binwalk</a:t>
            </a:r>
            <a:r>
              <a:rPr lang="en-US" altLang="zh-TW" sz="1350" dirty="0"/>
              <a:t> also includes a custom magic signature file which contains improved signatures for files that are commonly found in firmware images such as compressed/archived files, firmware headers, Linux kernels, bootloaders, filesystems, etc.</a:t>
            </a:r>
            <a:endParaRPr lang="zh-TW" altLang="en-US" sz="1350" dirty="0"/>
          </a:p>
        </p:txBody>
      </p:sp>
      <p:pic>
        <p:nvPicPr>
          <p:cNvPr id="10" name="內容版面配置區 9"/>
          <p:cNvPicPr>
            <a:picLocks noGrp="1" noChangeAspect="1"/>
          </p:cNvPicPr>
          <p:nvPr>
            <p:ph idx="1"/>
          </p:nvPr>
        </p:nvPicPr>
        <p:blipFill>
          <a:blip r:embed="rId2"/>
          <a:stretch>
            <a:fillRect/>
          </a:stretch>
        </p:blipFill>
        <p:spPr>
          <a:xfrm>
            <a:off x="3202661" y="1747130"/>
            <a:ext cx="5812472" cy="3598197"/>
          </a:xfrm>
          <a:prstGeom prst="rect">
            <a:avLst/>
          </a:prstGeom>
        </p:spPr>
      </p:pic>
      <p:pic>
        <p:nvPicPr>
          <p:cNvPr id="11" name="圖片 10"/>
          <p:cNvPicPr>
            <a:picLocks noChangeAspect="1"/>
          </p:cNvPicPr>
          <p:nvPr/>
        </p:nvPicPr>
        <p:blipFill>
          <a:blip r:embed="rId3"/>
          <a:stretch>
            <a:fillRect/>
          </a:stretch>
        </p:blipFill>
        <p:spPr>
          <a:xfrm>
            <a:off x="4846717" y="685800"/>
            <a:ext cx="1262180" cy="1156998"/>
          </a:xfrm>
          <a:prstGeom prst="rect">
            <a:avLst/>
          </a:prstGeom>
        </p:spPr>
      </p:pic>
      <p:sp>
        <p:nvSpPr>
          <p:cNvPr id="12" name="矩形 11"/>
          <p:cNvSpPr/>
          <p:nvPr/>
        </p:nvSpPr>
        <p:spPr>
          <a:xfrm>
            <a:off x="6108897" y="1680716"/>
            <a:ext cx="1553502" cy="300082"/>
          </a:xfrm>
          <a:prstGeom prst="rect">
            <a:avLst/>
          </a:prstGeom>
        </p:spPr>
        <p:txBody>
          <a:bodyPr wrap="none">
            <a:spAutoFit/>
          </a:bodyPr>
          <a:lstStyle/>
          <a:p>
            <a:r>
              <a:rPr lang="en-US" altLang="zh-TW" sz="1350" dirty="0"/>
              <a:t>http://binwalk.org/</a:t>
            </a:r>
            <a:endParaRPr lang="zh-TW" altLang="en-US" sz="1350" dirty="0"/>
          </a:p>
        </p:txBody>
      </p:sp>
      <p:sp>
        <p:nvSpPr>
          <p:cNvPr id="13" name="矩形 12"/>
          <p:cNvSpPr/>
          <p:nvPr/>
        </p:nvSpPr>
        <p:spPr>
          <a:xfrm>
            <a:off x="3150973" y="5411740"/>
            <a:ext cx="5773571" cy="230832"/>
          </a:xfrm>
          <a:prstGeom prst="rect">
            <a:avLst/>
          </a:prstGeom>
          <a:solidFill>
            <a:schemeClr val="accent4">
              <a:lumMod val="20000"/>
              <a:lumOff val="80000"/>
            </a:schemeClr>
          </a:solidFill>
        </p:spPr>
        <p:txBody>
          <a:bodyPr wrap="square">
            <a:spAutoFit/>
          </a:bodyPr>
          <a:lstStyle/>
          <a:p>
            <a:r>
              <a:rPr lang="en-US" altLang="zh-TW" sz="900" b="1" dirty="0">
                <a:effectLst>
                  <a:outerShdw blurRad="38100" dist="38100" dir="2700000" algn="tl">
                    <a:srgbClr val="000000">
                      <a:alpha val="43137"/>
                    </a:srgbClr>
                  </a:outerShdw>
                </a:effectLst>
              </a:rPr>
              <a:t>https://gbhackers.com/analyzing-embedded-files-and-executable-code-with-frimware-images-binwalk/</a:t>
            </a:r>
            <a:endParaRPr lang="zh-TW" altLang="en-US" sz="900" b="1" dirty="0">
              <a:effectLst>
                <a:outerShdw blurRad="38100" dist="38100" dir="2700000" algn="tl">
                  <a:srgbClr val="000000">
                    <a:alpha val="43137"/>
                  </a:srgbClr>
                </a:outerShdw>
              </a:effectLst>
            </a:endParaRPr>
          </a:p>
        </p:txBody>
      </p:sp>
      <p:pic>
        <p:nvPicPr>
          <p:cNvPr id="9" name="圖片 8">
            <a:extLst>
              <a:ext uri="{FF2B5EF4-FFF2-40B4-BE49-F238E27FC236}">
                <a16:creationId xmlns:a16="http://schemas.microsoft.com/office/drawing/2014/main" id="{016291E8-051C-4EDF-A068-4C8F8B0B05DB}"/>
              </a:ext>
            </a:extLst>
          </p:cNvPr>
          <p:cNvPicPr>
            <a:picLocks noChangeAspect="1"/>
          </p:cNvPicPr>
          <p:nvPr/>
        </p:nvPicPr>
        <p:blipFill>
          <a:blip r:embed="rId4"/>
          <a:stretch>
            <a:fillRect/>
          </a:stretch>
        </p:blipFill>
        <p:spPr>
          <a:xfrm>
            <a:off x="-88776" y="6207487"/>
            <a:ext cx="9232776" cy="675546"/>
          </a:xfrm>
          <a:prstGeom prst="rect">
            <a:avLst/>
          </a:prstGeom>
        </p:spPr>
      </p:pic>
    </p:spTree>
    <p:extLst>
      <p:ext uri="{BB962C8B-B14F-4D97-AF65-F5344CB8AC3E}">
        <p14:creationId xmlns:p14="http://schemas.microsoft.com/office/powerpoint/2010/main" val="890447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72000" y="1984483"/>
            <a:ext cx="4312508" cy="3267239"/>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685800"/>
            <a:ext cx="9144000" cy="969496"/>
          </a:xfrm>
          <a:prstGeom prst="rect">
            <a:avLst/>
          </a:prstGeom>
          <a:solidFill>
            <a:schemeClr val="accent4">
              <a:lumMod val="50000"/>
            </a:schemeClr>
          </a:solidFill>
        </p:spPr>
        <p:txBody>
          <a:bodyPr wrap="square">
            <a:spAutoFit/>
          </a:bodyPr>
          <a:lstStyle/>
          <a:p>
            <a:r>
              <a:rPr lang="zh-TW" altLang="en-US" sz="3600" dirty="0">
                <a:solidFill>
                  <a:schemeClr val="bg1"/>
                </a:solidFill>
              </a:rPr>
              <a:t>使用</a:t>
            </a:r>
            <a:r>
              <a:rPr lang="en-US" altLang="zh-TW" sz="3600" dirty="0" err="1">
                <a:solidFill>
                  <a:schemeClr val="bg1"/>
                </a:solidFill>
              </a:rPr>
              <a:t>binwalk</a:t>
            </a:r>
            <a:r>
              <a:rPr lang="zh-CN" altLang="en-US" sz="3600" dirty="0">
                <a:solidFill>
                  <a:schemeClr val="bg1"/>
                </a:solidFill>
              </a:rPr>
              <a:t>分析檔</a:t>
            </a:r>
            <a:r>
              <a:rPr lang="zh-TW" altLang="en-US" sz="3600" dirty="0">
                <a:solidFill>
                  <a:schemeClr val="bg1"/>
                </a:solidFill>
              </a:rPr>
              <a:t>案</a:t>
            </a:r>
            <a:endParaRPr lang="en-US" altLang="zh-TW" sz="3600" dirty="0">
              <a:solidFill>
                <a:schemeClr val="bg1"/>
              </a:solidFill>
            </a:endParaRPr>
          </a:p>
          <a:p>
            <a:r>
              <a:rPr lang="en-US" altLang="zh-TW" sz="2100" dirty="0">
                <a:solidFill>
                  <a:schemeClr val="bg1"/>
                </a:solidFill>
              </a:rPr>
              <a:t>https://github.com/devttys0/binwalk</a:t>
            </a:r>
            <a:endParaRPr lang="zh-TW" altLang="en-US" sz="2100" dirty="0">
              <a:solidFill>
                <a:schemeClr val="bg1"/>
              </a:solidFill>
            </a:endParaRPr>
          </a:p>
        </p:txBody>
      </p:sp>
      <p:sp>
        <p:nvSpPr>
          <p:cNvPr id="5" name="矩形 4"/>
          <p:cNvSpPr/>
          <p:nvPr/>
        </p:nvSpPr>
        <p:spPr>
          <a:xfrm>
            <a:off x="328323" y="1643735"/>
            <a:ext cx="1425518" cy="300082"/>
          </a:xfrm>
          <a:prstGeom prst="rect">
            <a:avLst/>
          </a:prstGeom>
        </p:spPr>
        <p:txBody>
          <a:bodyPr wrap="none">
            <a:spAutoFit/>
          </a:bodyPr>
          <a:lstStyle/>
          <a:p>
            <a:r>
              <a:rPr lang="en-US" altLang="zh-TW" sz="1350" dirty="0" err="1"/>
              <a:t>Binwalk</a:t>
            </a:r>
            <a:r>
              <a:rPr lang="zh-TW" altLang="en-US" sz="1350" dirty="0"/>
              <a:t>分析利器</a:t>
            </a:r>
          </a:p>
        </p:txBody>
      </p:sp>
      <p:sp>
        <p:nvSpPr>
          <p:cNvPr id="7" name="矩形 6"/>
          <p:cNvSpPr/>
          <p:nvPr/>
        </p:nvSpPr>
        <p:spPr>
          <a:xfrm>
            <a:off x="348140" y="2538481"/>
            <a:ext cx="2169055" cy="369332"/>
          </a:xfrm>
          <a:prstGeom prst="rect">
            <a:avLst/>
          </a:prstGeom>
          <a:solidFill>
            <a:schemeClr val="accent6">
              <a:lumMod val="20000"/>
              <a:lumOff val="80000"/>
            </a:schemeClr>
          </a:solidFill>
        </p:spPr>
        <p:txBody>
          <a:bodyPr wrap="none">
            <a:spAutoFit/>
          </a:bodyPr>
          <a:lstStyle/>
          <a:p>
            <a:r>
              <a:rPr lang="en-US" altLang="zh-TW" dirty="0" err="1"/>
              <a:t>binwalk</a:t>
            </a:r>
            <a:r>
              <a:rPr lang="en-US" altLang="zh-TW" dirty="0"/>
              <a:t> </a:t>
            </a:r>
            <a:r>
              <a:rPr lang="en-US" altLang="zh-TW" dirty="0" err="1"/>
              <a:t>firmware.bin</a:t>
            </a:r>
            <a:endParaRPr lang="zh-TW" altLang="en-US" dirty="0"/>
          </a:p>
        </p:txBody>
      </p:sp>
      <p:sp>
        <p:nvSpPr>
          <p:cNvPr id="8" name="矩形 7"/>
          <p:cNvSpPr/>
          <p:nvPr/>
        </p:nvSpPr>
        <p:spPr>
          <a:xfrm>
            <a:off x="328323" y="3659767"/>
            <a:ext cx="2864117" cy="369332"/>
          </a:xfrm>
          <a:prstGeom prst="rect">
            <a:avLst/>
          </a:prstGeom>
          <a:solidFill>
            <a:schemeClr val="accent6">
              <a:lumMod val="20000"/>
              <a:lumOff val="80000"/>
            </a:schemeClr>
          </a:solidFill>
        </p:spPr>
        <p:txBody>
          <a:bodyPr wrap="none">
            <a:spAutoFit/>
          </a:bodyPr>
          <a:lstStyle/>
          <a:p>
            <a:r>
              <a:rPr lang="en-US" altLang="zh-TW" dirty="0" err="1"/>
              <a:t>binwalk</a:t>
            </a:r>
            <a:r>
              <a:rPr lang="en-US" altLang="zh-TW" dirty="0"/>
              <a:t> </a:t>
            </a:r>
            <a:r>
              <a:rPr lang="en-US" altLang="zh-TW" b="1" dirty="0">
                <a:solidFill>
                  <a:srgbClr val="FF0000"/>
                </a:solidFill>
                <a:effectLst>
                  <a:outerShdw blurRad="38100" dist="38100" dir="2700000" algn="tl">
                    <a:srgbClr val="000000">
                      <a:alpha val="43137"/>
                    </a:srgbClr>
                  </a:outerShdw>
                </a:effectLst>
              </a:rPr>
              <a:t>-x jffs2 </a:t>
            </a:r>
            <a:r>
              <a:rPr lang="en-US" altLang="zh-TW" dirty="0" err="1"/>
              <a:t>firmware.bin</a:t>
            </a:r>
            <a:endParaRPr lang="zh-TW" altLang="en-US" dirty="0"/>
          </a:p>
        </p:txBody>
      </p:sp>
      <p:sp>
        <p:nvSpPr>
          <p:cNvPr id="9" name="矩形 8"/>
          <p:cNvSpPr/>
          <p:nvPr/>
        </p:nvSpPr>
        <p:spPr>
          <a:xfrm>
            <a:off x="348140" y="4238509"/>
            <a:ext cx="4063228" cy="369332"/>
          </a:xfrm>
          <a:prstGeom prst="rect">
            <a:avLst/>
          </a:prstGeom>
          <a:solidFill>
            <a:schemeClr val="accent6">
              <a:lumMod val="20000"/>
              <a:lumOff val="80000"/>
            </a:schemeClr>
          </a:solidFill>
        </p:spPr>
        <p:txBody>
          <a:bodyPr wrap="none">
            <a:spAutoFit/>
          </a:bodyPr>
          <a:lstStyle/>
          <a:p>
            <a:r>
              <a:rPr lang="en-US" altLang="zh-TW" dirty="0" err="1"/>
              <a:t>binwalk</a:t>
            </a:r>
            <a:r>
              <a:rPr lang="en-US" altLang="zh-TW" dirty="0"/>
              <a:t> -y filesystem -x jffs2 </a:t>
            </a:r>
            <a:r>
              <a:rPr lang="en-US" altLang="zh-TW" dirty="0" err="1"/>
              <a:t>firmware.bin</a:t>
            </a:r>
            <a:endParaRPr lang="zh-TW" altLang="en-US" dirty="0"/>
          </a:p>
        </p:txBody>
      </p:sp>
      <p:sp>
        <p:nvSpPr>
          <p:cNvPr id="10" name="矩形 9"/>
          <p:cNvSpPr/>
          <p:nvPr/>
        </p:nvSpPr>
        <p:spPr>
          <a:xfrm>
            <a:off x="348140" y="3071058"/>
            <a:ext cx="3961597" cy="415498"/>
          </a:xfrm>
          <a:prstGeom prst="rect">
            <a:avLst/>
          </a:prstGeom>
          <a:solidFill>
            <a:schemeClr val="accent6">
              <a:lumMod val="20000"/>
              <a:lumOff val="80000"/>
            </a:schemeClr>
          </a:solidFill>
        </p:spPr>
        <p:txBody>
          <a:bodyPr wrap="none">
            <a:spAutoFit/>
          </a:bodyPr>
          <a:lstStyle/>
          <a:p>
            <a:r>
              <a:rPr lang="en-US" altLang="zh-TW" sz="2100" dirty="0" err="1"/>
              <a:t>binwalk</a:t>
            </a:r>
            <a:r>
              <a:rPr lang="en-US" altLang="zh-TW" sz="2100" dirty="0"/>
              <a:t> </a:t>
            </a:r>
            <a:r>
              <a:rPr lang="en-US" altLang="zh-TW" sz="2100" b="1" dirty="0">
                <a:solidFill>
                  <a:srgbClr val="FF0000"/>
                </a:solidFill>
                <a:effectLst>
                  <a:outerShdw blurRad="38100" dist="38100" dir="2700000" algn="tl">
                    <a:srgbClr val="000000">
                      <a:alpha val="43137"/>
                    </a:srgbClr>
                  </a:outerShdw>
                </a:effectLst>
              </a:rPr>
              <a:t>-y filesystem </a:t>
            </a:r>
            <a:r>
              <a:rPr lang="en-US" altLang="zh-TW" sz="2100" dirty="0" err="1"/>
              <a:t>firmware.bin</a:t>
            </a:r>
            <a:endParaRPr lang="zh-TW" altLang="en-US" sz="2100" dirty="0"/>
          </a:p>
        </p:txBody>
      </p:sp>
      <p:sp>
        <p:nvSpPr>
          <p:cNvPr id="11" name="矩形 10"/>
          <p:cNvSpPr/>
          <p:nvPr/>
        </p:nvSpPr>
        <p:spPr>
          <a:xfrm>
            <a:off x="3085524" y="2848448"/>
            <a:ext cx="1223412" cy="300082"/>
          </a:xfrm>
          <a:prstGeom prst="rect">
            <a:avLst/>
          </a:prstGeom>
        </p:spPr>
        <p:txBody>
          <a:bodyPr wrap="none">
            <a:spAutoFit/>
          </a:bodyPr>
          <a:lstStyle/>
          <a:p>
            <a:r>
              <a:rPr lang="zh-TW" altLang="en-US" sz="1350" dirty="0"/>
              <a:t>包含篩檢程式</a:t>
            </a:r>
          </a:p>
        </p:txBody>
      </p:sp>
      <p:sp>
        <p:nvSpPr>
          <p:cNvPr id="12" name="矩形 11"/>
          <p:cNvSpPr/>
          <p:nvPr/>
        </p:nvSpPr>
        <p:spPr>
          <a:xfrm>
            <a:off x="3085524" y="3627272"/>
            <a:ext cx="1223412" cy="300082"/>
          </a:xfrm>
          <a:prstGeom prst="rect">
            <a:avLst/>
          </a:prstGeom>
        </p:spPr>
        <p:txBody>
          <a:bodyPr wrap="none">
            <a:spAutoFit/>
          </a:bodyPr>
          <a:lstStyle/>
          <a:p>
            <a:r>
              <a:rPr lang="zh-TW" altLang="en-US" sz="1350" dirty="0"/>
              <a:t>排除篩檢程式</a:t>
            </a:r>
          </a:p>
        </p:txBody>
      </p:sp>
      <p:sp>
        <p:nvSpPr>
          <p:cNvPr id="13" name="矩形 12"/>
          <p:cNvSpPr/>
          <p:nvPr/>
        </p:nvSpPr>
        <p:spPr>
          <a:xfrm>
            <a:off x="4877265" y="2649114"/>
            <a:ext cx="1441420" cy="307777"/>
          </a:xfrm>
          <a:prstGeom prst="rect">
            <a:avLst/>
          </a:prstGeom>
        </p:spPr>
        <p:txBody>
          <a:bodyPr wrap="none">
            <a:spAutoFit/>
          </a:bodyPr>
          <a:lstStyle/>
          <a:p>
            <a:r>
              <a:rPr lang="zh-CN" altLang="en-US" sz="1400" dirty="0">
                <a:solidFill>
                  <a:schemeClr val="bg1"/>
                </a:solidFill>
              </a:rPr>
              <a:t>自動化提取</a:t>
            </a:r>
            <a:r>
              <a:rPr lang="zh-TW" altLang="en-US" sz="1400" dirty="0">
                <a:solidFill>
                  <a:schemeClr val="bg1"/>
                </a:solidFill>
              </a:rPr>
              <a:t>檔案</a:t>
            </a:r>
          </a:p>
        </p:txBody>
      </p:sp>
      <p:sp>
        <p:nvSpPr>
          <p:cNvPr id="14" name="矩形 13"/>
          <p:cNvSpPr/>
          <p:nvPr/>
        </p:nvSpPr>
        <p:spPr>
          <a:xfrm>
            <a:off x="4910940" y="3116199"/>
            <a:ext cx="3863430" cy="307777"/>
          </a:xfrm>
          <a:prstGeom prst="rect">
            <a:avLst/>
          </a:prstGeom>
        </p:spPr>
        <p:txBody>
          <a:bodyPr wrap="none">
            <a:spAutoFit/>
          </a:bodyPr>
          <a:lstStyle/>
          <a:p>
            <a:r>
              <a:rPr lang="en-US" altLang="zh-TW" sz="1400" b="1" dirty="0" err="1">
                <a:solidFill>
                  <a:schemeClr val="bg1"/>
                </a:solidFill>
                <a:effectLst>
                  <a:outerShdw blurRad="38100" dist="38100" dir="2700000" algn="tl">
                    <a:srgbClr val="000000">
                      <a:alpha val="43137"/>
                    </a:srgbClr>
                  </a:outerShdw>
                </a:effectLst>
              </a:rPr>
              <a:t>binwalk</a:t>
            </a:r>
            <a:r>
              <a:rPr lang="en-US" altLang="zh-TW" sz="1400" b="1" dirty="0">
                <a:solidFill>
                  <a:schemeClr val="bg1"/>
                </a:solidFill>
                <a:effectLst>
                  <a:outerShdw blurRad="38100" dist="38100" dir="2700000" algn="tl">
                    <a:srgbClr val="000000">
                      <a:alpha val="43137"/>
                    </a:srgbClr>
                  </a:outerShdw>
                </a:effectLst>
              </a:rPr>
              <a:t> </a:t>
            </a:r>
            <a:r>
              <a:rPr lang="en-US" altLang="zh-TW" sz="1400" b="1" dirty="0">
                <a:solidFill>
                  <a:srgbClr val="FFFF00"/>
                </a:solidFill>
                <a:effectLst>
                  <a:outerShdw blurRad="38100" dist="38100" dir="2700000" algn="tl">
                    <a:srgbClr val="000000">
                      <a:alpha val="43137"/>
                    </a:srgbClr>
                  </a:outerShdw>
                </a:effectLst>
              </a:rPr>
              <a:t>--extract=./</a:t>
            </a:r>
            <a:r>
              <a:rPr lang="en-US" altLang="zh-TW" sz="1400" b="1" dirty="0" err="1">
                <a:solidFill>
                  <a:srgbClr val="FFFF00"/>
                </a:solidFill>
                <a:effectLst>
                  <a:outerShdw blurRad="38100" dist="38100" dir="2700000" algn="tl">
                    <a:srgbClr val="000000">
                      <a:alpha val="43137"/>
                    </a:srgbClr>
                  </a:outerShdw>
                </a:effectLst>
              </a:rPr>
              <a:t>my_extract.conf</a:t>
            </a:r>
            <a:r>
              <a:rPr lang="en-US" altLang="zh-TW" sz="1400" b="1" dirty="0">
                <a:solidFill>
                  <a:srgbClr val="FFFF00"/>
                </a:solidFill>
                <a:effectLst>
                  <a:outerShdw blurRad="38100" dist="38100" dir="2700000" algn="tl">
                    <a:srgbClr val="000000">
                      <a:alpha val="43137"/>
                    </a:srgbClr>
                  </a:outerShdw>
                </a:effectLst>
              </a:rPr>
              <a:t> </a:t>
            </a:r>
            <a:r>
              <a:rPr lang="en-US" altLang="zh-TW" sz="1400" b="1" dirty="0" err="1">
                <a:solidFill>
                  <a:schemeClr val="bg1"/>
                </a:solidFill>
                <a:effectLst>
                  <a:outerShdw blurRad="38100" dist="38100" dir="2700000" algn="tl">
                    <a:srgbClr val="000000">
                      <a:alpha val="43137"/>
                    </a:srgbClr>
                  </a:outerShdw>
                </a:effectLst>
              </a:rPr>
              <a:t>firmware.bin</a:t>
            </a:r>
            <a:endParaRPr lang="zh-TW" altLang="en-US" sz="1400" b="1" dirty="0">
              <a:solidFill>
                <a:schemeClr val="bg1"/>
              </a:solidFill>
              <a:effectLst>
                <a:outerShdw blurRad="38100" dist="38100" dir="2700000" algn="tl">
                  <a:srgbClr val="000000">
                    <a:alpha val="43137"/>
                  </a:srgbClr>
                </a:outerShdw>
              </a:effectLst>
            </a:endParaRPr>
          </a:p>
        </p:txBody>
      </p:sp>
      <p:sp>
        <p:nvSpPr>
          <p:cNvPr id="16" name="矩形 15"/>
          <p:cNvSpPr/>
          <p:nvPr/>
        </p:nvSpPr>
        <p:spPr>
          <a:xfrm>
            <a:off x="5123197" y="4090762"/>
            <a:ext cx="1593385" cy="307777"/>
          </a:xfrm>
          <a:prstGeom prst="rect">
            <a:avLst/>
          </a:prstGeom>
        </p:spPr>
        <p:txBody>
          <a:bodyPr wrap="none">
            <a:spAutoFit/>
          </a:bodyPr>
          <a:lstStyle/>
          <a:p>
            <a:r>
              <a:rPr lang="zh-TW" altLang="en-US" sz="1400" dirty="0">
                <a:solidFill>
                  <a:schemeClr val="bg1"/>
                </a:solidFill>
              </a:rPr>
              <a:t>預設的</a:t>
            </a:r>
            <a:r>
              <a:rPr lang="en-US" altLang="zh-TW" sz="1400" dirty="0" err="1">
                <a:solidFill>
                  <a:schemeClr val="bg1"/>
                </a:solidFill>
              </a:rPr>
              <a:t>extract.conf</a:t>
            </a:r>
            <a:endParaRPr lang="zh-TW" altLang="en-US" sz="1400" dirty="0">
              <a:solidFill>
                <a:schemeClr val="bg1"/>
              </a:solidFill>
            </a:endParaRPr>
          </a:p>
        </p:txBody>
      </p:sp>
      <p:sp>
        <p:nvSpPr>
          <p:cNvPr id="17" name="矩形 16"/>
          <p:cNvSpPr/>
          <p:nvPr/>
        </p:nvSpPr>
        <p:spPr>
          <a:xfrm>
            <a:off x="4940218" y="3823642"/>
            <a:ext cx="1961755" cy="307777"/>
          </a:xfrm>
          <a:prstGeom prst="rect">
            <a:avLst/>
          </a:prstGeom>
        </p:spPr>
        <p:txBody>
          <a:bodyPr wrap="none">
            <a:spAutoFit/>
          </a:bodyPr>
          <a:lstStyle/>
          <a:p>
            <a:r>
              <a:rPr lang="en-US" altLang="zh-TW" sz="1400" b="1" dirty="0" err="1">
                <a:solidFill>
                  <a:schemeClr val="bg1"/>
                </a:solidFill>
                <a:effectLst>
                  <a:outerShdw blurRad="38100" dist="38100" dir="2700000" algn="tl">
                    <a:srgbClr val="000000">
                      <a:alpha val="43137"/>
                    </a:srgbClr>
                  </a:outerShdw>
                </a:effectLst>
              </a:rPr>
              <a:t>binwalk</a:t>
            </a:r>
            <a:r>
              <a:rPr lang="en-US" altLang="zh-TW" sz="1400" b="1" dirty="0">
                <a:solidFill>
                  <a:schemeClr val="bg1"/>
                </a:solidFill>
                <a:effectLst>
                  <a:outerShdw blurRad="38100" dist="38100" dir="2700000" algn="tl">
                    <a:srgbClr val="000000">
                      <a:alpha val="43137"/>
                    </a:srgbClr>
                  </a:outerShdw>
                </a:effectLst>
              </a:rPr>
              <a:t> -e </a:t>
            </a:r>
            <a:r>
              <a:rPr lang="en-US" altLang="zh-TW" sz="1400" b="1" dirty="0" err="1">
                <a:solidFill>
                  <a:schemeClr val="bg1"/>
                </a:solidFill>
                <a:effectLst>
                  <a:outerShdw blurRad="38100" dist="38100" dir="2700000" algn="tl">
                    <a:srgbClr val="000000">
                      <a:alpha val="43137"/>
                    </a:srgbClr>
                  </a:outerShdw>
                </a:effectLst>
              </a:rPr>
              <a:t>firmware.bin</a:t>
            </a:r>
            <a:endParaRPr lang="zh-TW" altLang="en-US" sz="1400" b="1" dirty="0">
              <a:solidFill>
                <a:schemeClr val="bg1"/>
              </a:solidFill>
              <a:effectLst>
                <a:outerShdw blurRad="38100" dist="38100" dir="2700000" algn="tl">
                  <a:srgbClr val="000000">
                    <a:alpha val="43137"/>
                  </a:srgbClr>
                </a:outerShdw>
              </a:effectLst>
            </a:endParaRPr>
          </a:p>
        </p:txBody>
      </p:sp>
      <p:sp>
        <p:nvSpPr>
          <p:cNvPr id="18" name="矩形 17"/>
          <p:cNvSpPr/>
          <p:nvPr/>
        </p:nvSpPr>
        <p:spPr>
          <a:xfrm>
            <a:off x="348140" y="4867779"/>
            <a:ext cx="3257045" cy="600164"/>
          </a:xfrm>
          <a:prstGeom prst="rect">
            <a:avLst/>
          </a:prstGeom>
        </p:spPr>
        <p:txBody>
          <a:bodyPr wrap="none">
            <a:spAutoFit/>
          </a:bodyPr>
          <a:lstStyle/>
          <a:p>
            <a:r>
              <a:rPr lang="en-US" altLang="zh-TW" sz="1350" dirty="0"/>
              <a:t> </a:t>
            </a:r>
            <a:r>
              <a:rPr lang="en-US" altLang="zh-TW" sz="3300" dirty="0" err="1"/>
              <a:t>binwalk</a:t>
            </a:r>
            <a:r>
              <a:rPr lang="en-US" altLang="zh-TW" sz="3300" dirty="0"/>
              <a:t> carter.jpg</a:t>
            </a:r>
            <a:endParaRPr lang="zh-TW" altLang="en-US" sz="3300" dirty="0"/>
          </a:p>
        </p:txBody>
      </p:sp>
      <p:sp>
        <p:nvSpPr>
          <p:cNvPr id="19" name="矩形 18"/>
          <p:cNvSpPr/>
          <p:nvPr/>
        </p:nvSpPr>
        <p:spPr>
          <a:xfrm>
            <a:off x="1853513" y="1649690"/>
            <a:ext cx="3361433" cy="300082"/>
          </a:xfrm>
          <a:prstGeom prst="rect">
            <a:avLst/>
          </a:prstGeom>
        </p:spPr>
        <p:txBody>
          <a:bodyPr wrap="none">
            <a:spAutoFit/>
          </a:bodyPr>
          <a:lstStyle/>
          <a:p>
            <a:r>
              <a:rPr lang="en-US" altLang="zh-TW" sz="1350" dirty="0"/>
              <a:t>http://www.freebuf.com/sectool/15266.html</a:t>
            </a:r>
            <a:endParaRPr lang="zh-TW" altLang="en-US" sz="1350" dirty="0"/>
          </a:p>
        </p:txBody>
      </p:sp>
      <p:pic>
        <p:nvPicPr>
          <p:cNvPr id="20" name="圖片 19">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9391428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609600"/>
            <a:ext cx="9144000" cy="1053629"/>
          </a:xfrm>
          <a:solidFill>
            <a:schemeClr val="accent4">
              <a:lumMod val="50000"/>
            </a:schemeClr>
          </a:solidFill>
        </p:spPr>
        <p:txBody>
          <a:bodyPr>
            <a:normAutofit/>
          </a:bodyPr>
          <a:lstStyle/>
          <a:p>
            <a:r>
              <a:rPr lang="zh-TW" altLang="en-US" b="1" dirty="0">
                <a:solidFill>
                  <a:schemeClr val="bg1"/>
                </a:solidFill>
                <a:effectLst>
                  <a:outerShdw blurRad="38100" dist="38100" dir="2700000" algn="tl">
                    <a:srgbClr val="000000">
                      <a:alpha val="43137"/>
                    </a:srgbClr>
                  </a:outerShdw>
                </a:effectLst>
              </a:rPr>
              <a:t>檔案分離技術</a:t>
            </a:r>
            <a:r>
              <a:rPr lang="en-US" altLang="zh-TW" b="1" dirty="0">
                <a:solidFill>
                  <a:schemeClr val="bg1"/>
                </a:solidFill>
                <a:effectLst>
                  <a:outerShdw blurRad="38100" dist="38100" dir="2700000" algn="tl">
                    <a:srgbClr val="000000">
                      <a:alpha val="43137"/>
                    </a:srgbClr>
                  </a:outerShdw>
                </a:effectLst>
              </a:rPr>
              <a:t>::</a:t>
            </a:r>
            <a:r>
              <a:rPr lang="en-US" altLang="zh-TW" b="1" dirty="0" err="1">
                <a:solidFill>
                  <a:schemeClr val="bg1"/>
                </a:solidFill>
                <a:effectLst>
                  <a:outerShdw blurRad="38100" dist="38100" dir="2700000" algn="tl">
                    <a:srgbClr val="000000">
                      <a:alpha val="43137"/>
                    </a:srgbClr>
                  </a:outerShdw>
                </a:effectLst>
              </a:rPr>
              <a:t>dd</a:t>
            </a:r>
            <a:r>
              <a:rPr lang="en-US" altLang="zh-TW" b="1" dirty="0">
                <a:solidFill>
                  <a:schemeClr val="bg1"/>
                </a:solidFill>
                <a:effectLst>
                  <a:outerShdw blurRad="38100" dist="38100" dir="2700000" algn="tl">
                    <a:srgbClr val="000000">
                      <a:alpha val="43137"/>
                    </a:srgbClr>
                  </a:outerShdw>
                </a:effectLst>
              </a:rPr>
              <a:t/>
            </a:r>
            <a:br>
              <a:rPr lang="en-US" altLang="zh-TW" b="1" dirty="0">
                <a:solidFill>
                  <a:schemeClr val="bg1"/>
                </a:solidFill>
                <a:effectLst>
                  <a:outerShdw blurRad="38100" dist="38100" dir="2700000" algn="tl">
                    <a:srgbClr val="000000">
                      <a:alpha val="43137"/>
                    </a:srgbClr>
                  </a:outerShdw>
                </a:effectLst>
              </a:rPr>
            </a:br>
            <a:r>
              <a:rPr lang="en-US" altLang="zh-TW" sz="1800" b="1" dirty="0">
                <a:solidFill>
                  <a:schemeClr val="bg1"/>
                </a:solidFill>
                <a:effectLst>
                  <a:outerShdw blurRad="38100" dist="38100" dir="2700000" algn="tl">
                    <a:srgbClr val="000000">
                      <a:alpha val="43137"/>
                    </a:srgbClr>
                  </a:outerShdw>
                </a:effectLst>
              </a:rPr>
              <a:t>https://en.wikipedia.org/wiki/Dd_(Unix)</a:t>
            </a:r>
            <a:endParaRPr lang="zh-TW" altLang="en-US" sz="1800" b="1" dirty="0">
              <a:solidFill>
                <a:schemeClr val="bg1"/>
              </a:solidFill>
              <a:effectLst>
                <a:outerShdw blurRad="38100" dist="38100" dir="2700000" algn="tl">
                  <a:srgbClr val="000000">
                    <a:alpha val="43137"/>
                  </a:srgbClr>
                </a:outerShdw>
              </a:effectLst>
            </a:endParaRPr>
          </a:p>
        </p:txBody>
      </p:sp>
      <p:sp>
        <p:nvSpPr>
          <p:cNvPr id="3" name="內容版面配置區 2"/>
          <p:cNvSpPr>
            <a:spLocks noGrp="1"/>
          </p:cNvSpPr>
          <p:nvPr>
            <p:ph idx="1"/>
          </p:nvPr>
        </p:nvSpPr>
        <p:spPr>
          <a:xfrm>
            <a:off x="64008" y="2560377"/>
            <a:ext cx="5788152" cy="2497106"/>
          </a:xfrm>
        </p:spPr>
        <p:txBody>
          <a:bodyPr>
            <a:noAutofit/>
          </a:bodyPr>
          <a:lstStyle/>
          <a:p>
            <a:pPr>
              <a:buFont typeface="Wingdings" panose="05000000000000000000" pitchFamily="2" charset="2"/>
              <a:buChar char="Ø"/>
            </a:pPr>
            <a:r>
              <a:rPr lang="en-US" altLang="zh-CN" sz="1400" b="1" dirty="0">
                <a:solidFill>
                  <a:srgbClr val="FF0000"/>
                </a:solidFill>
                <a:effectLst>
                  <a:outerShdw blurRad="38100" dist="38100" dir="2700000" algn="tl">
                    <a:srgbClr val="000000">
                      <a:alpha val="43137"/>
                    </a:srgbClr>
                  </a:outerShdw>
                </a:effectLst>
              </a:rPr>
              <a:t>if=file #</a:t>
            </a:r>
            <a:r>
              <a:rPr lang="zh-CN" altLang="en-US" sz="1400" b="1" dirty="0">
                <a:solidFill>
                  <a:srgbClr val="FF0000"/>
                </a:solidFill>
                <a:effectLst>
                  <a:outerShdw blurRad="38100" dist="38100" dir="2700000" algn="tl">
                    <a:srgbClr val="000000">
                      <a:alpha val="43137"/>
                    </a:srgbClr>
                  </a:outerShdw>
                </a:effectLst>
              </a:rPr>
              <a:t>輸入檔案名</a:t>
            </a:r>
            <a:r>
              <a:rPr lang="zh-TW" altLang="en-US" sz="1400" b="1" dirty="0">
                <a:solidFill>
                  <a:srgbClr val="FF0000"/>
                </a:solidFill>
                <a:effectLst>
                  <a:outerShdw blurRad="38100" dist="38100" dir="2700000" algn="tl">
                    <a:srgbClr val="000000">
                      <a:alpha val="43137"/>
                    </a:srgbClr>
                  </a:outerShdw>
                </a:effectLst>
              </a:rPr>
              <a:t>稱</a:t>
            </a:r>
            <a:r>
              <a:rPr lang="zh-CN" altLang="en-US" sz="1400" b="1" dirty="0">
                <a:solidFill>
                  <a:srgbClr val="FF0000"/>
                </a:solidFill>
                <a:effectLst>
                  <a:outerShdw blurRad="38100" dist="38100" dir="2700000" algn="tl">
                    <a:srgbClr val="000000">
                      <a:alpha val="43137"/>
                    </a:srgbClr>
                  </a:outerShdw>
                </a:effectLst>
              </a:rPr>
              <a:t>，預設為標準輸入。 </a:t>
            </a:r>
          </a:p>
          <a:p>
            <a:pPr>
              <a:buFont typeface="Wingdings" panose="05000000000000000000" pitchFamily="2" charset="2"/>
              <a:buChar char="Ø"/>
            </a:pPr>
            <a:r>
              <a:rPr lang="en-US" altLang="zh-CN" sz="1400" b="1" dirty="0">
                <a:solidFill>
                  <a:srgbClr val="FF0000"/>
                </a:solidFill>
                <a:effectLst>
                  <a:outerShdw blurRad="38100" dist="38100" dir="2700000" algn="tl">
                    <a:srgbClr val="000000">
                      <a:alpha val="43137"/>
                    </a:srgbClr>
                  </a:outerShdw>
                </a:effectLst>
              </a:rPr>
              <a:t>of=file #</a:t>
            </a:r>
            <a:r>
              <a:rPr lang="zh-CN" altLang="en-US" sz="1400" b="1" dirty="0">
                <a:solidFill>
                  <a:srgbClr val="FF0000"/>
                </a:solidFill>
                <a:effectLst>
                  <a:outerShdw blurRad="38100" dist="38100" dir="2700000" algn="tl">
                    <a:srgbClr val="000000">
                      <a:alpha val="43137"/>
                    </a:srgbClr>
                  </a:outerShdw>
                </a:effectLst>
              </a:rPr>
              <a:t>輸出檔案名</a:t>
            </a:r>
            <a:r>
              <a:rPr lang="zh-TW" altLang="en-US" sz="1400" b="1" dirty="0">
                <a:solidFill>
                  <a:srgbClr val="FF0000"/>
                </a:solidFill>
                <a:effectLst>
                  <a:outerShdw blurRad="38100" dist="38100" dir="2700000" algn="tl">
                    <a:srgbClr val="000000">
                      <a:alpha val="43137"/>
                    </a:srgbClr>
                  </a:outerShdw>
                </a:effectLst>
              </a:rPr>
              <a:t>稱</a:t>
            </a:r>
            <a:r>
              <a:rPr lang="zh-CN" altLang="en-US" sz="1400" b="1" dirty="0">
                <a:solidFill>
                  <a:srgbClr val="FF0000"/>
                </a:solidFill>
                <a:effectLst>
                  <a:outerShdw blurRad="38100" dist="38100" dir="2700000" algn="tl">
                    <a:srgbClr val="000000">
                      <a:alpha val="43137"/>
                    </a:srgbClr>
                  </a:outerShdw>
                </a:effectLst>
              </a:rPr>
              <a:t>，預設為標準輸出。 </a:t>
            </a:r>
          </a:p>
          <a:p>
            <a:pPr>
              <a:buFont typeface="Wingdings" panose="05000000000000000000" pitchFamily="2" charset="2"/>
              <a:buChar char="Ø"/>
            </a:pPr>
            <a:r>
              <a:rPr lang="en-US" altLang="zh-CN" sz="1400" dirty="0" err="1"/>
              <a:t>ibs</a:t>
            </a:r>
            <a:r>
              <a:rPr lang="en-US" altLang="zh-CN" sz="1400" dirty="0"/>
              <a:t>=bytes #</a:t>
            </a:r>
            <a:r>
              <a:rPr lang="zh-CN" altLang="en-US" sz="1400" dirty="0"/>
              <a:t>一次讀入 </a:t>
            </a:r>
            <a:r>
              <a:rPr lang="en-US" altLang="zh-CN" sz="1400" dirty="0"/>
              <a:t>bytes </a:t>
            </a:r>
            <a:r>
              <a:rPr lang="zh-CN" altLang="en-US" sz="1400" dirty="0"/>
              <a:t>個位元組</a:t>
            </a:r>
            <a:r>
              <a:rPr lang="en-US" altLang="zh-CN" sz="1400" dirty="0"/>
              <a:t>(</a:t>
            </a:r>
            <a:r>
              <a:rPr lang="zh-CN" altLang="en-US" sz="1400" dirty="0"/>
              <a:t>即一個塊大小為 </a:t>
            </a:r>
            <a:r>
              <a:rPr lang="en-US" altLang="zh-CN" sz="1400" dirty="0"/>
              <a:t>bytes </a:t>
            </a:r>
            <a:r>
              <a:rPr lang="zh-CN" altLang="en-US" sz="1400" dirty="0"/>
              <a:t>個位元組</a:t>
            </a:r>
            <a:r>
              <a:rPr lang="en-US" altLang="zh-CN" sz="1400" dirty="0"/>
              <a:t>)</a:t>
            </a:r>
            <a:r>
              <a:rPr lang="zh-CN" altLang="en-US" sz="1400" dirty="0"/>
              <a:t>。 </a:t>
            </a:r>
          </a:p>
          <a:p>
            <a:pPr>
              <a:buFont typeface="Wingdings" panose="05000000000000000000" pitchFamily="2" charset="2"/>
              <a:buChar char="Ø"/>
            </a:pPr>
            <a:r>
              <a:rPr lang="en-US" altLang="zh-CN" sz="1400" dirty="0" err="1"/>
              <a:t>obs</a:t>
            </a:r>
            <a:r>
              <a:rPr lang="en-US" altLang="zh-CN" sz="1400" dirty="0"/>
              <a:t>=bytes #</a:t>
            </a:r>
            <a:r>
              <a:rPr lang="zh-CN" altLang="en-US" sz="1400" dirty="0"/>
              <a:t>一次寫 </a:t>
            </a:r>
            <a:r>
              <a:rPr lang="en-US" altLang="zh-CN" sz="1400" dirty="0"/>
              <a:t>bytes </a:t>
            </a:r>
            <a:r>
              <a:rPr lang="zh-CN" altLang="en-US" sz="1400" dirty="0"/>
              <a:t>個位元組</a:t>
            </a:r>
            <a:r>
              <a:rPr lang="en-US" altLang="zh-CN" sz="1400" dirty="0"/>
              <a:t>(</a:t>
            </a:r>
            <a:r>
              <a:rPr lang="zh-CN" altLang="en-US" sz="1400" dirty="0"/>
              <a:t>即一個塊大小為 </a:t>
            </a:r>
            <a:r>
              <a:rPr lang="en-US" altLang="zh-CN" sz="1400" dirty="0"/>
              <a:t>bytes </a:t>
            </a:r>
            <a:r>
              <a:rPr lang="zh-CN" altLang="en-US" sz="1400" dirty="0"/>
              <a:t>個位元組</a:t>
            </a:r>
            <a:r>
              <a:rPr lang="en-US" altLang="zh-CN" sz="1400" dirty="0"/>
              <a:t>)</a:t>
            </a:r>
            <a:r>
              <a:rPr lang="zh-CN" altLang="en-US" sz="1400" dirty="0"/>
              <a:t>。 </a:t>
            </a:r>
          </a:p>
          <a:p>
            <a:pPr>
              <a:buFont typeface="Wingdings" panose="05000000000000000000" pitchFamily="2" charset="2"/>
              <a:buChar char="Ø"/>
            </a:pPr>
            <a:r>
              <a:rPr lang="en-US" altLang="zh-CN" sz="1400" b="1" dirty="0" err="1">
                <a:solidFill>
                  <a:srgbClr val="FF0000"/>
                </a:solidFill>
                <a:effectLst>
                  <a:outerShdw blurRad="38100" dist="38100" dir="2700000" algn="tl">
                    <a:srgbClr val="000000">
                      <a:alpha val="43137"/>
                    </a:srgbClr>
                  </a:outerShdw>
                </a:effectLst>
              </a:rPr>
              <a:t>bs</a:t>
            </a:r>
            <a:r>
              <a:rPr lang="en-US" altLang="zh-CN" sz="1400" b="1" dirty="0">
                <a:solidFill>
                  <a:srgbClr val="FF0000"/>
                </a:solidFill>
                <a:effectLst>
                  <a:outerShdw blurRad="38100" dist="38100" dir="2700000" algn="tl">
                    <a:srgbClr val="000000">
                      <a:alpha val="43137"/>
                    </a:srgbClr>
                  </a:outerShdw>
                </a:effectLst>
              </a:rPr>
              <a:t>=bytes #</a:t>
            </a:r>
            <a:r>
              <a:rPr lang="zh-CN" altLang="en-US" sz="1400" b="1" dirty="0">
                <a:solidFill>
                  <a:srgbClr val="FF0000"/>
                </a:solidFill>
                <a:effectLst>
                  <a:outerShdw blurRad="38100" dist="38100" dir="2700000" algn="tl">
                    <a:srgbClr val="000000">
                      <a:alpha val="43137"/>
                    </a:srgbClr>
                  </a:outerShdw>
                </a:effectLst>
              </a:rPr>
              <a:t>同時設置讀寫塊的大小為 </a:t>
            </a:r>
            <a:r>
              <a:rPr lang="en-US" altLang="zh-CN" sz="1400" b="1" dirty="0">
                <a:solidFill>
                  <a:srgbClr val="FF0000"/>
                </a:solidFill>
                <a:effectLst>
                  <a:outerShdw blurRad="38100" dist="38100" dir="2700000" algn="tl">
                    <a:srgbClr val="000000">
                      <a:alpha val="43137"/>
                    </a:srgbClr>
                  </a:outerShdw>
                </a:effectLst>
              </a:rPr>
              <a:t>bytes </a:t>
            </a:r>
            <a:r>
              <a:rPr lang="zh-CN" altLang="en-US" sz="1400" b="1" dirty="0">
                <a:solidFill>
                  <a:srgbClr val="FF0000"/>
                </a:solidFill>
                <a:effectLst>
                  <a:outerShdw blurRad="38100" dist="38100" dir="2700000" algn="tl">
                    <a:srgbClr val="000000">
                      <a:alpha val="43137"/>
                    </a:srgbClr>
                  </a:outerShdw>
                </a:effectLst>
              </a:rPr>
              <a:t>，可代替 </a:t>
            </a:r>
            <a:r>
              <a:rPr lang="en-US" altLang="zh-CN" sz="1400" b="1" dirty="0" err="1">
                <a:solidFill>
                  <a:srgbClr val="FF0000"/>
                </a:solidFill>
                <a:effectLst>
                  <a:outerShdw blurRad="38100" dist="38100" dir="2700000" algn="tl">
                    <a:srgbClr val="000000">
                      <a:alpha val="43137"/>
                    </a:srgbClr>
                  </a:outerShdw>
                </a:effectLst>
              </a:rPr>
              <a:t>ibs</a:t>
            </a:r>
            <a:r>
              <a:rPr lang="en-US" altLang="zh-CN" sz="1400" b="1" dirty="0">
                <a:solidFill>
                  <a:srgbClr val="FF0000"/>
                </a:solidFill>
                <a:effectLst>
                  <a:outerShdw blurRad="38100" dist="38100" dir="2700000" algn="tl">
                    <a:srgbClr val="000000">
                      <a:alpha val="43137"/>
                    </a:srgbClr>
                  </a:outerShdw>
                </a:effectLst>
              </a:rPr>
              <a:t> </a:t>
            </a:r>
            <a:r>
              <a:rPr lang="zh-CN" altLang="en-US" sz="1400" b="1" dirty="0">
                <a:solidFill>
                  <a:srgbClr val="FF0000"/>
                </a:solidFill>
                <a:effectLst>
                  <a:outerShdw blurRad="38100" dist="38100" dir="2700000" algn="tl">
                    <a:srgbClr val="000000">
                      <a:alpha val="43137"/>
                    </a:srgbClr>
                  </a:outerShdw>
                </a:effectLst>
              </a:rPr>
              <a:t>和 </a:t>
            </a:r>
            <a:r>
              <a:rPr lang="en-US" altLang="zh-CN" sz="1400" b="1" dirty="0" err="1">
                <a:solidFill>
                  <a:srgbClr val="FF0000"/>
                </a:solidFill>
                <a:effectLst>
                  <a:outerShdw blurRad="38100" dist="38100" dir="2700000" algn="tl">
                    <a:srgbClr val="000000">
                      <a:alpha val="43137"/>
                    </a:srgbClr>
                  </a:outerShdw>
                </a:effectLst>
              </a:rPr>
              <a:t>obs</a:t>
            </a:r>
            <a:r>
              <a:rPr lang="en-US" altLang="zh-CN" sz="1400" b="1" dirty="0">
                <a:solidFill>
                  <a:srgbClr val="FF0000"/>
                </a:solidFill>
                <a:effectLst>
                  <a:outerShdw blurRad="38100" dist="38100" dir="2700000" algn="tl">
                    <a:srgbClr val="000000">
                      <a:alpha val="43137"/>
                    </a:srgbClr>
                  </a:outerShdw>
                </a:effectLst>
              </a:rPr>
              <a:t> </a:t>
            </a:r>
            <a:r>
              <a:rPr lang="zh-CN" altLang="en-US" sz="1400" b="1" dirty="0">
                <a:solidFill>
                  <a:srgbClr val="FF0000"/>
                </a:solidFill>
                <a:effectLst>
                  <a:outerShdw blurRad="38100" dist="38100" dir="2700000" algn="tl">
                    <a:srgbClr val="000000">
                      <a:alpha val="43137"/>
                    </a:srgbClr>
                  </a:outerShdw>
                </a:effectLst>
              </a:rPr>
              <a:t>。 </a:t>
            </a:r>
          </a:p>
          <a:p>
            <a:pPr>
              <a:buFont typeface="Wingdings" panose="05000000000000000000" pitchFamily="2" charset="2"/>
              <a:buChar char="Ø"/>
            </a:pPr>
            <a:r>
              <a:rPr lang="en-US" altLang="zh-CN" sz="1400" dirty="0" err="1"/>
              <a:t>cbs</a:t>
            </a:r>
            <a:r>
              <a:rPr lang="en-US" altLang="zh-CN" sz="1400" dirty="0"/>
              <a:t>=bytes #</a:t>
            </a:r>
            <a:r>
              <a:rPr lang="zh-CN" altLang="en-US" sz="1400" dirty="0"/>
              <a:t>一次轉換 </a:t>
            </a:r>
            <a:r>
              <a:rPr lang="en-US" altLang="zh-CN" sz="1400" dirty="0"/>
              <a:t>bytes </a:t>
            </a:r>
            <a:r>
              <a:rPr lang="zh-CN" altLang="en-US" sz="1400" dirty="0"/>
              <a:t>個位元組，即轉換緩衝區大小。 </a:t>
            </a:r>
          </a:p>
          <a:p>
            <a:pPr>
              <a:buFont typeface="Wingdings" panose="05000000000000000000" pitchFamily="2" charset="2"/>
              <a:buChar char="Ø"/>
            </a:pPr>
            <a:r>
              <a:rPr lang="en-US" altLang="zh-CN" sz="1400" b="1" dirty="0">
                <a:solidFill>
                  <a:srgbClr val="FF0000"/>
                </a:solidFill>
                <a:effectLst>
                  <a:outerShdw blurRad="38100" dist="38100" dir="2700000" algn="tl">
                    <a:srgbClr val="000000">
                      <a:alpha val="43137"/>
                    </a:srgbClr>
                  </a:outerShdw>
                </a:effectLst>
              </a:rPr>
              <a:t>skip=blocks #</a:t>
            </a:r>
            <a:r>
              <a:rPr lang="zh-CN" altLang="en-US" sz="1400" b="1" dirty="0">
                <a:solidFill>
                  <a:srgbClr val="FF0000"/>
                </a:solidFill>
                <a:effectLst>
                  <a:outerShdw blurRad="38100" dist="38100" dir="2700000" algn="tl">
                    <a:srgbClr val="000000">
                      <a:alpha val="43137"/>
                    </a:srgbClr>
                  </a:outerShdw>
                </a:effectLst>
              </a:rPr>
              <a:t>從輸入檔開頭跳過 </a:t>
            </a:r>
            <a:r>
              <a:rPr lang="en-US" altLang="zh-CN" sz="1400" b="1" dirty="0">
                <a:solidFill>
                  <a:srgbClr val="FF0000"/>
                </a:solidFill>
                <a:effectLst>
                  <a:outerShdw blurRad="38100" dist="38100" dir="2700000" algn="tl">
                    <a:srgbClr val="000000">
                      <a:alpha val="43137"/>
                    </a:srgbClr>
                  </a:outerShdw>
                </a:effectLst>
              </a:rPr>
              <a:t>blocks </a:t>
            </a:r>
            <a:r>
              <a:rPr lang="zh-CN" altLang="en-US" sz="1400" b="1" dirty="0">
                <a:solidFill>
                  <a:srgbClr val="FF0000"/>
                </a:solidFill>
                <a:effectLst>
                  <a:outerShdw blurRad="38100" dist="38100" dir="2700000" algn="tl">
                    <a:srgbClr val="000000">
                      <a:alpha val="43137"/>
                    </a:srgbClr>
                  </a:outerShdw>
                </a:effectLst>
              </a:rPr>
              <a:t>個塊後再開始複製。 </a:t>
            </a:r>
          </a:p>
          <a:p>
            <a:pPr>
              <a:buFont typeface="Wingdings" panose="05000000000000000000" pitchFamily="2" charset="2"/>
              <a:buChar char="Ø"/>
            </a:pPr>
            <a:r>
              <a:rPr lang="en-US" altLang="zh-CN" sz="1400" dirty="0"/>
              <a:t>seek=blocks #</a:t>
            </a:r>
            <a:r>
              <a:rPr lang="zh-CN" altLang="en-US" sz="1400" dirty="0"/>
              <a:t>從輸出檔開頭跳過 </a:t>
            </a:r>
            <a:r>
              <a:rPr lang="en-US" altLang="zh-CN" sz="1400" dirty="0"/>
              <a:t>blocks </a:t>
            </a:r>
            <a:r>
              <a:rPr lang="zh-CN" altLang="en-US" sz="1400" dirty="0"/>
              <a:t>個塊後再開始複製。</a:t>
            </a:r>
            <a:r>
              <a:rPr lang="en-US" altLang="zh-CN" sz="1400" dirty="0"/>
              <a:t/>
            </a:r>
            <a:br>
              <a:rPr lang="en-US" altLang="zh-CN" sz="1400" dirty="0"/>
            </a:br>
            <a:r>
              <a:rPr lang="en-US" altLang="zh-CN" sz="1400" dirty="0"/>
              <a:t>(</a:t>
            </a:r>
            <a:r>
              <a:rPr lang="zh-CN" altLang="en-US" sz="1400" dirty="0"/>
              <a:t>通常只有當輸出檔是磁片或磁帶時才有效</a:t>
            </a:r>
            <a:r>
              <a:rPr lang="en-US" altLang="zh-CN" sz="1400" dirty="0"/>
              <a:t>)</a:t>
            </a:r>
            <a:r>
              <a:rPr lang="zh-CN" altLang="en-US" sz="1400" dirty="0"/>
              <a:t>。 </a:t>
            </a:r>
          </a:p>
          <a:p>
            <a:pPr>
              <a:buFont typeface="Wingdings" panose="05000000000000000000" pitchFamily="2" charset="2"/>
              <a:buChar char="Ø"/>
            </a:pPr>
            <a:r>
              <a:rPr lang="en-US" altLang="zh-CN" sz="1400" dirty="0"/>
              <a:t>count=blocks </a:t>
            </a:r>
          </a:p>
          <a:p>
            <a:pPr marL="0" indent="0">
              <a:buNone/>
            </a:pPr>
            <a:r>
              <a:rPr lang="zh-TW" altLang="en-US" sz="1400" dirty="0"/>
              <a:t>       </a:t>
            </a:r>
            <a:r>
              <a:rPr lang="en-US" altLang="zh-CN" sz="1400" dirty="0"/>
              <a:t>#</a:t>
            </a:r>
            <a:r>
              <a:rPr lang="zh-CN" altLang="en-US" sz="1400" dirty="0"/>
              <a:t>僅拷貝 </a:t>
            </a:r>
            <a:r>
              <a:rPr lang="en-US" altLang="zh-CN" sz="1400" dirty="0"/>
              <a:t>blocks </a:t>
            </a:r>
            <a:r>
              <a:rPr lang="zh-CN" altLang="en-US" sz="1400" dirty="0"/>
              <a:t>個塊，塊大小等於 </a:t>
            </a:r>
            <a:r>
              <a:rPr lang="en-US" altLang="zh-CN" sz="1400" dirty="0" err="1"/>
              <a:t>ibs</a:t>
            </a:r>
            <a:r>
              <a:rPr lang="en-US" altLang="zh-CN" sz="1400" dirty="0"/>
              <a:t> </a:t>
            </a:r>
            <a:r>
              <a:rPr lang="zh-CN" altLang="en-US" sz="1400" dirty="0"/>
              <a:t>指定的位元組數。 </a:t>
            </a:r>
          </a:p>
          <a:p>
            <a:pPr>
              <a:buFont typeface="Wingdings" panose="05000000000000000000" pitchFamily="2" charset="2"/>
              <a:buChar char="Ø"/>
            </a:pPr>
            <a:r>
              <a:rPr lang="en-US" altLang="zh-CN" sz="1400" dirty="0"/>
              <a:t>conv=conversion[,conversion...] #</a:t>
            </a:r>
            <a:r>
              <a:rPr lang="zh-CN" altLang="en-US" sz="1400" dirty="0"/>
              <a:t>用指定的參數轉換檔。</a:t>
            </a:r>
          </a:p>
        </p:txBody>
      </p:sp>
      <p:sp>
        <p:nvSpPr>
          <p:cNvPr id="7" name="矩形 6"/>
          <p:cNvSpPr/>
          <p:nvPr/>
        </p:nvSpPr>
        <p:spPr>
          <a:xfrm>
            <a:off x="3855307" y="1807448"/>
            <a:ext cx="4792146" cy="369332"/>
          </a:xfrm>
          <a:prstGeom prst="rect">
            <a:avLst/>
          </a:prstGeom>
        </p:spPr>
        <p:txBody>
          <a:bodyPr wrap="none">
            <a:spAutoFit/>
          </a:bodyPr>
          <a:lstStyle/>
          <a:p>
            <a:r>
              <a:rPr lang="en-US" altLang="zh-TW" dirty="0" err="1"/>
              <a:t>dd</a:t>
            </a:r>
            <a:r>
              <a:rPr lang="en-US" altLang="zh-TW" dirty="0"/>
              <a:t> if=carter.jpg of=carter-1.jpg </a:t>
            </a:r>
            <a:r>
              <a:rPr lang="en-US" altLang="zh-TW" b="1" dirty="0">
                <a:solidFill>
                  <a:srgbClr val="FF0000"/>
                </a:solidFill>
                <a:effectLst>
                  <a:outerShdw blurRad="38100" dist="38100" dir="2700000" algn="tl">
                    <a:srgbClr val="000000">
                      <a:alpha val="43137"/>
                    </a:srgbClr>
                  </a:outerShdw>
                </a:effectLst>
              </a:rPr>
              <a:t>skip=140147</a:t>
            </a:r>
            <a:r>
              <a:rPr lang="en-US" altLang="zh-TW" dirty="0"/>
              <a:t> </a:t>
            </a:r>
            <a:r>
              <a:rPr lang="en-US" altLang="zh-TW" dirty="0" err="1"/>
              <a:t>bs</a:t>
            </a:r>
            <a:r>
              <a:rPr lang="en-US" altLang="zh-TW" dirty="0"/>
              <a:t>=1</a:t>
            </a:r>
            <a:endParaRPr lang="zh-TW" altLang="en-US" dirty="0"/>
          </a:p>
        </p:txBody>
      </p:sp>
      <p:pic>
        <p:nvPicPr>
          <p:cNvPr id="8" name="圖片 7"/>
          <p:cNvPicPr>
            <a:picLocks noChangeAspect="1"/>
          </p:cNvPicPr>
          <p:nvPr/>
        </p:nvPicPr>
        <p:blipFill>
          <a:blip r:embed="rId2"/>
          <a:stretch>
            <a:fillRect/>
          </a:stretch>
        </p:blipFill>
        <p:spPr>
          <a:xfrm>
            <a:off x="6029727" y="2358887"/>
            <a:ext cx="2477310" cy="1859608"/>
          </a:xfrm>
          <a:prstGeom prst="rect">
            <a:avLst/>
          </a:prstGeom>
        </p:spPr>
      </p:pic>
      <p:sp>
        <p:nvSpPr>
          <p:cNvPr id="9" name="矩形 8"/>
          <p:cNvSpPr/>
          <p:nvPr/>
        </p:nvSpPr>
        <p:spPr>
          <a:xfrm>
            <a:off x="5631392" y="4381606"/>
            <a:ext cx="3555212" cy="715581"/>
          </a:xfrm>
          <a:prstGeom prst="rect">
            <a:avLst/>
          </a:prstGeom>
        </p:spPr>
        <p:txBody>
          <a:bodyPr wrap="square">
            <a:spAutoFit/>
          </a:bodyPr>
          <a:lstStyle/>
          <a:p>
            <a:r>
              <a:rPr lang="en-US" altLang="zh-CN" sz="1350" dirty="0"/>
              <a:t>if</a:t>
            </a:r>
            <a:r>
              <a:rPr lang="zh-CN" altLang="en-US" sz="1350" dirty="0"/>
              <a:t>是指定輸入檔，</a:t>
            </a:r>
            <a:r>
              <a:rPr lang="en-US" altLang="zh-CN" sz="1350" dirty="0"/>
              <a:t>of</a:t>
            </a:r>
            <a:r>
              <a:rPr lang="zh-CN" altLang="en-US" sz="1350" dirty="0"/>
              <a:t>是指定輸出檔，</a:t>
            </a:r>
            <a:r>
              <a:rPr lang="en-US" altLang="zh-CN" sz="1350" dirty="0"/>
              <a:t>skip</a:t>
            </a:r>
            <a:r>
              <a:rPr lang="zh-CN" altLang="en-US" sz="1350" dirty="0"/>
              <a:t>是指定從輸入檔開頭跳過</a:t>
            </a:r>
            <a:r>
              <a:rPr lang="en-US" altLang="zh-CN" sz="1350" dirty="0"/>
              <a:t>140147</a:t>
            </a:r>
            <a:r>
              <a:rPr lang="zh-CN" altLang="en-US" sz="1350" dirty="0"/>
              <a:t>個塊後再開始複製，</a:t>
            </a:r>
            <a:r>
              <a:rPr lang="en-US" altLang="zh-CN" sz="1350" dirty="0" err="1"/>
              <a:t>bs</a:t>
            </a:r>
            <a:r>
              <a:rPr lang="zh-CN" altLang="en-US" sz="1350" dirty="0"/>
              <a:t>設置每次讀寫塊的大小為</a:t>
            </a:r>
            <a:r>
              <a:rPr lang="en-US" altLang="zh-CN" sz="1350" dirty="0"/>
              <a:t>1</a:t>
            </a:r>
            <a:r>
              <a:rPr lang="zh-CN" altLang="en-US" sz="1350" dirty="0"/>
              <a:t>位元組 。</a:t>
            </a:r>
            <a:endParaRPr lang="zh-TW" altLang="en-US" sz="1350" dirty="0"/>
          </a:p>
        </p:txBody>
      </p:sp>
      <p:sp>
        <p:nvSpPr>
          <p:cNvPr id="10" name="矩形 9"/>
          <p:cNvSpPr/>
          <p:nvPr/>
        </p:nvSpPr>
        <p:spPr>
          <a:xfrm>
            <a:off x="5071375" y="5450666"/>
            <a:ext cx="4115229" cy="300082"/>
          </a:xfrm>
          <a:prstGeom prst="rect">
            <a:avLst/>
          </a:prstGeom>
        </p:spPr>
        <p:txBody>
          <a:bodyPr wrap="none">
            <a:spAutoFit/>
          </a:bodyPr>
          <a:lstStyle/>
          <a:p>
            <a:r>
              <a:rPr lang="en-US" altLang="zh-TW" sz="1350" dirty="0"/>
              <a:t>http://blog.csdn.net/riba2534/article/details/70544076</a:t>
            </a:r>
            <a:endParaRPr lang="zh-TW" altLang="en-US" sz="1350" dirty="0"/>
          </a:p>
        </p:txBody>
      </p:sp>
      <p:sp>
        <p:nvSpPr>
          <p:cNvPr id="11" name="矩形 10"/>
          <p:cNvSpPr/>
          <p:nvPr/>
        </p:nvSpPr>
        <p:spPr>
          <a:xfrm>
            <a:off x="135923" y="1664156"/>
            <a:ext cx="3095368" cy="507831"/>
          </a:xfrm>
          <a:prstGeom prst="rect">
            <a:avLst/>
          </a:prstGeom>
        </p:spPr>
        <p:txBody>
          <a:bodyPr wrap="square">
            <a:spAutoFit/>
          </a:bodyPr>
          <a:lstStyle/>
          <a:p>
            <a:r>
              <a:rPr lang="en-US" altLang="zh-TW" sz="1350" dirty="0"/>
              <a:t>http://www.cnblogs.com/qq78292959/archive/2012/02/23/2364760.html</a:t>
            </a:r>
            <a:endParaRPr lang="zh-TW" altLang="en-US" sz="1350" dirty="0"/>
          </a:p>
        </p:txBody>
      </p:sp>
      <p:sp>
        <p:nvSpPr>
          <p:cNvPr id="4" name="矩形 3"/>
          <p:cNvSpPr/>
          <p:nvPr/>
        </p:nvSpPr>
        <p:spPr>
          <a:xfrm>
            <a:off x="0" y="2159085"/>
            <a:ext cx="1371600" cy="300082"/>
          </a:xfrm>
          <a:prstGeom prst="rect">
            <a:avLst/>
          </a:prstGeom>
          <a:solidFill>
            <a:schemeClr val="accent6">
              <a:lumMod val="20000"/>
              <a:lumOff val="80000"/>
            </a:schemeClr>
          </a:solidFill>
        </p:spPr>
        <p:txBody>
          <a:bodyPr wrap="square">
            <a:spAutoFit/>
          </a:bodyPr>
          <a:lstStyle/>
          <a:p>
            <a:r>
              <a:rPr lang="en-US" altLang="zh-CN" sz="1350" dirty="0" err="1"/>
              <a:t>dd</a:t>
            </a:r>
            <a:r>
              <a:rPr lang="en-US" altLang="zh-CN" sz="1350" dirty="0"/>
              <a:t> </a:t>
            </a:r>
            <a:r>
              <a:rPr lang="zh-CN" altLang="en-US" sz="1350" dirty="0"/>
              <a:t>的主要</a:t>
            </a:r>
            <a:r>
              <a:rPr lang="zh-TW" altLang="en-US" sz="1350" dirty="0"/>
              <a:t>參數</a:t>
            </a:r>
            <a:r>
              <a:rPr lang="zh-CN" altLang="en-US" sz="1350" dirty="0"/>
              <a:t>：</a:t>
            </a:r>
          </a:p>
        </p:txBody>
      </p:sp>
      <p:pic>
        <p:nvPicPr>
          <p:cNvPr id="12" name="圖片 11">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8507495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654377"/>
            <a:ext cx="9144000" cy="1058466"/>
          </a:xfrm>
          <a:solidFill>
            <a:schemeClr val="accent4">
              <a:lumMod val="50000"/>
            </a:schemeClr>
          </a:solidFill>
        </p:spPr>
        <p:txBody>
          <a:bodyPr>
            <a:normAutofit/>
          </a:bodyPr>
          <a:lstStyle/>
          <a:p>
            <a:r>
              <a:rPr lang="zh-TW" altLang="en-US" b="1" dirty="0">
                <a:solidFill>
                  <a:schemeClr val="bg1"/>
                </a:solidFill>
                <a:effectLst>
                  <a:outerShdw blurRad="38100" dist="38100" dir="2700000" algn="tl">
                    <a:srgbClr val="000000">
                      <a:alpha val="43137"/>
                    </a:srgbClr>
                  </a:outerShdw>
                </a:effectLst>
              </a:rPr>
              <a:t>檔案分離技術</a:t>
            </a:r>
            <a:r>
              <a:rPr lang="en-US" altLang="zh-TW" b="1" dirty="0">
                <a:solidFill>
                  <a:schemeClr val="bg1"/>
                </a:solidFill>
                <a:effectLst>
                  <a:outerShdw blurRad="38100" dist="38100" dir="2700000" algn="tl">
                    <a:srgbClr val="000000">
                      <a:alpha val="43137"/>
                    </a:srgbClr>
                  </a:outerShdw>
                </a:effectLst>
              </a:rPr>
              <a:t>::foremost</a:t>
            </a:r>
            <a:br>
              <a:rPr lang="en-US" altLang="zh-TW" b="1" dirty="0">
                <a:solidFill>
                  <a:schemeClr val="bg1"/>
                </a:solidFill>
                <a:effectLst>
                  <a:outerShdw blurRad="38100" dist="38100" dir="2700000" algn="tl">
                    <a:srgbClr val="000000">
                      <a:alpha val="43137"/>
                    </a:srgbClr>
                  </a:outerShdw>
                </a:effectLst>
              </a:rPr>
            </a:br>
            <a:r>
              <a:rPr lang="en-US" altLang="zh-TW" sz="1800" b="1" dirty="0">
                <a:solidFill>
                  <a:schemeClr val="bg1"/>
                </a:solidFill>
                <a:effectLst>
                  <a:outerShdw blurRad="38100" dist="38100" dir="2700000" algn="tl">
                    <a:srgbClr val="000000">
                      <a:alpha val="43137"/>
                    </a:srgbClr>
                  </a:outerShdw>
                </a:effectLst>
              </a:rPr>
              <a:t>http://blog.csdn.net/riba2534/article/details/70544076</a:t>
            </a:r>
            <a:endParaRPr lang="zh-TW" altLang="en-US" sz="1800" b="1" dirty="0">
              <a:solidFill>
                <a:schemeClr val="bg1"/>
              </a:solidFill>
              <a:effectLst>
                <a:outerShdw blurRad="38100" dist="38100" dir="2700000" algn="tl">
                  <a:srgbClr val="000000">
                    <a:alpha val="43137"/>
                  </a:srgbClr>
                </a:outerShdw>
              </a:effectLst>
            </a:endParaRPr>
          </a:p>
        </p:txBody>
      </p:sp>
      <p:pic>
        <p:nvPicPr>
          <p:cNvPr id="8" name="圖片 7"/>
          <p:cNvPicPr>
            <a:picLocks noChangeAspect="1"/>
          </p:cNvPicPr>
          <p:nvPr/>
        </p:nvPicPr>
        <p:blipFill>
          <a:blip r:embed="rId2"/>
          <a:stretch>
            <a:fillRect/>
          </a:stretch>
        </p:blipFill>
        <p:spPr>
          <a:xfrm>
            <a:off x="4267200" y="1981200"/>
            <a:ext cx="4159193" cy="3122123"/>
          </a:xfrm>
          <a:prstGeom prst="rect">
            <a:avLst/>
          </a:prstGeom>
        </p:spPr>
      </p:pic>
      <p:sp>
        <p:nvSpPr>
          <p:cNvPr id="4" name="矩形 3"/>
          <p:cNvSpPr/>
          <p:nvPr/>
        </p:nvSpPr>
        <p:spPr>
          <a:xfrm>
            <a:off x="115329" y="1820562"/>
            <a:ext cx="3583461" cy="3693319"/>
          </a:xfrm>
          <a:prstGeom prst="rect">
            <a:avLst/>
          </a:prstGeom>
        </p:spPr>
        <p:txBody>
          <a:bodyPr wrap="square">
            <a:spAutoFit/>
          </a:bodyPr>
          <a:lstStyle/>
          <a:p>
            <a:r>
              <a:rPr lang="en-US" altLang="zh-TW" dirty="0"/>
              <a:t>foremost</a:t>
            </a:r>
            <a:r>
              <a:rPr lang="zh-TW" altLang="en-US" dirty="0"/>
              <a:t>是一個基於檔檔頭和尾部資訊以及檔的內建資料結構恢復檔的命令列工具</a:t>
            </a:r>
            <a:endParaRPr lang="en-US" altLang="zh-TW" dirty="0"/>
          </a:p>
          <a:p>
            <a:endParaRPr lang="en-US" altLang="zh-TW" dirty="0"/>
          </a:p>
          <a:p>
            <a:r>
              <a:rPr lang="en-US" altLang="zh-TW" dirty="0"/>
              <a:t>[1]Linux</a:t>
            </a:r>
            <a:r>
              <a:rPr lang="zh-TW" altLang="en-US" dirty="0"/>
              <a:t>安裝：</a:t>
            </a:r>
          </a:p>
          <a:p>
            <a:r>
              <a:rPr lang="en-US" altLang="zh-TW" dirty="0"/>
              <a:t> </a:t>
            </a:r>
            <a:r>
              <a:rPr lang="zh-TW" altLang="en-US" dirty="0"/>
              <a:t>   </a:t>
            </a:r>
            <a:r>
              <a:rPr lang="en-US" altLang="zh-TW" dirty="0"/>
              <a:t>apt-get install foremost</a:t>
            </a:r>
          </a:p>
          <a:p>
            <a:endParaRPr lang="en-US" altLang="zh-TW" dirty="0"/>
          </a:p>
          <a:p>
            <a:r>
              <a:rPr lang="en-US" altLang="zh-TW" dirty="0"/>
              <a:t>[2]</a:t>
            </a:r>
            <a:r>
              <a:rPr lang="zh-TW" altLang="en-US" dirty="0"/>
              <a:t>查看使用方式</a:t>
            </a:r>
            <a:endParaRPr lang="en-US" altLang="zh-TW" dirty="0"/>
          </a:p>
          <a:p>
            <a:r>
              <a:rPr lang="zh-TW" altLang="en-US" dirty="0"/>
              <a:t>    </a:t>
            </a:r>
            <a:r>
              <a:rPr lang="en-US" altLang="zh-TW" dirty="0"/>
              <a:t>foremost -help</a:t>
            </a:r>
            <a:endParaRPr lang="zh-TW" altLang="en-US" dirty="0"/>
          </a:p>
          <a:p>
            <a:endParaRPr lang="en-US" altLang="zh-TW" dirty="0"/>
          </a:p>
          <a:p>
            <a:r>
              <a:rPr lang="en-US" altLang="zh-TW" dirty="0"/>
              <a:t>[</a:t>
            </a:r>
            <a:r>
              <a:rPr lang="en-US" altLang="zh-TW" b="1" dirty="0">
                <a:effectLst>
                  <a:outerShdw blurRad="38100" dist="38100" dir="2700000" algn="tl">
                    <a:srgbClr val="000000">
                      <a:alpha val="43137"/>
                    </a:srgbClr>
                  </a:outerShdw>
                </a:effectLst>
              </a:rPr>
              <a:t>3]</a:t>
            </a:r>
            <a:r>
              <a:rPr lang="zh-TW" altLang="en-US" b="1" dirty="0">
                <a:effectLst>
                  <a:outerShdw blurRad="38100" dist="38100" dir="2700000" algn="tl">
                    <a:srgbClr val="000000">
                      <a:alpha val="43137"/>
                    </a:srgbClr>
                  </a:outerShdw>
                </a:effectLst>
              </a:rPr>
              <a:t>檔案分離</a:t>
            </a:r>
            <a:endParaRPr lang="en-US" altLang="zh-TW" b="1" dirty="0">
              <a:effectLst>
                <a:outerShdw blurRad="38100" dist="38100" dir="2700000" algn="tl">
                  <a:srgbClr val="000000">
                    <a:alpha val="43137"/>
                  </a:srgbClr>
                </a:outerShdw>
              </a:effectLst>
            </a:endParaRPr>
          </a:p>
          <a:p>
            <a:r>
              <a:rPr lang="en-US" altLang="zh-TW" dirty="0"/>
              <a:t>   foremost carter.jpg</a:t>
            </a:r>
          </a:p>
          <a:p>
            <a:endParaRPr lang="en-US" altLang="zh-TW" dirty="0"/>
          </a:p>
        </p:txBody>
      </p:sp>
      <p:sp>
        <p:nvSpPr>
          <p:cNvPr id="5" name="矩形 4"/>
          <p:cNvSpPr/>
          <p:nvPr/>
        </p:nvSpPr>
        <p:spPr>
          <a:xfrm>
            <a:off x="820141" y="5213798"/>
            <a:ext cx="3381182" cy="300082"/>
          </a:xfrm>
          <a:prstGeom prst="rect">
            <a:avLst/>
          </a:prstGeom>
        </p:spPr>
        <p:txBody>
          <a:bodyPr wrap="none">
            <a:spAutoFit/>
          </a:bodyPr>
          <a:lstStyle/>
          <a:p>
            <a:r>
              <a:rPr lang="en-US" altLang="zh-TW" sz="1350" dirty="0"/>
              <a:t>foremost</a:t>
            </a:r>
            <a:r>
              <a:rPr lang="zh-TW" altLang="en-US" sz="1350" dirty="0"/>
              <a:t>會自動生成</a:t>
            </a:r>
            <a:r>
              <a:rPr lang="en-US" altLang="zh-TW" sz="1350" dirty="0"/>
              <a:t>output</a:t>
            </a:r>
            <a:r>
              <a:rPr lang="zh-TW" altLang="en-US" sz="1350" dirty="0"/>
              <a:t>目錄存放分離檔</a:t>
            </a:r>
          </a:p>
        </p:txBody>
      </p:sp>
      <p:pic>
        <p:nvPicPr>
          <p:cNvPr id="7" name="圖片 6">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4208605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791031"/>
            <a:ext cx="9144000" cy="117807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bg1"/>
                </a:solidFill>
              </a:rPr>
              <a:t>sctf-2016-q1/forensic/banana-boy-20/</a:t>
            </a:r>
          </a:p>
          <a:p>
            <a:pPr algn="ctr"/>
            <a:r>
              <a:rPr lang="en-US" altLang="zh-TW" sz="1350" dirty="0">
                <a:solidFill>
                  <a:schemeClr val="bg1"/>
                </a:solidFill>
              </a:rPr>
              <a:t>https://github.com/ctfs/write-ups-2016/tree/master/sctf-2016-q1/forensic/banana-boy-20</a:t>
            </a:r>
            <a:endParaRPr lang="zh-TW" altLang="en-US" sz="1350" dirty="0">
              <a:solidFill>
                <a:schemeClr val="bg1"/>
              </a:solidFill>
            </a:endParaRPr>
          </a:p>
        </p:txBody>
      </p:sp>
      <p:sp>
        <p:nvSpPr>
          <p:cNvPr id="5" name="矩形 4"/>
          <p:cNvSpPr/>
          <p:nvPr/>
        </p:nvSpPr>
        <p:spPr>
          <a:xfrm>
            <a:off x="290015" y="2454682"/>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6" name="加號 5"/>
          <p:cNvSpPr/>
          <p:nvPr/>
        </p:nvSpPr>
        <p:spPr>
          <a:xfrm>
            <a:off x="1390136" y="2612633"/>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7" name="矩形 6"/>
          <p:cNvSpPr/>
          <p:nvPr/>
        </p:nvSpPr>
        <p:spPr>
          <a:xfrm>
            <a:off x="1309816" y="5035874"/>
            <a:ext cx="6614984" cy="300082"/>
          </a:xfrm>
          <a:prstGeom prst="rect">
            <a:avLst/>
          </a:prstGeom>
        </p:spPr>
        <p:txBody>
          <a:bodyPr wrap="square">
            <a:spAutoFit/>
          </a:bodyPr>
          <a:lstStyle/>
          <a:p>
            <a:r>
              <a:rPr lang="en-US" altLang="zh-TW" sz="1350" dirty="0"/>
              <a:t>https://github.com/nbrisset/CTF/tree/master/sctf-2016-q1/challenges/banana-boy-20</a:t>
            </a:r>
            <a:endParaRPr lang="zh-TW" altLang="en-US" sz="1350" dirty="0"/>
          </a:p>
        </p:txBody>
      </p:sp>
      <p:sp>
        <p:nvSpPr>
          <p:cNvPr id="8" name="矩形 7"/>
          <p:cNvSpPr/>
          <p:nvPr/>
        </p:nvSpPr>
        <p:spPr>
          <a:xfrm>
            <a:off x="4970725" y="2454682"/>
            <a:ext cx="4115229" cy="300082"/>
          </a:xfrm>
          <a:prstGeom prst="rect">
            <a:avLst/>
          </a:prstGeom>
        </p:spPr>
        <p:txBody>
          <a:bodyPr wrap="none">
            <a:spAutoFit/>
          </a:bodyPr>
          <a:lstStyle/>
          <a:p>
            <a:r>
              <a:rPr lang="en-US" altLang="zh-TW" sz="1350" dirty="0"/>
              <a:t>http://blog.csdn.net/riba2534/article/details/70544076</a:t>
            </a:r>
            <a:endParaRPr lang="zh-TW" altLang="en-US" sz="1350" dirty="0"/>
          </a:p>
        </p:txBody>
      </p:sp>
      <p:pic>
        <p:nvPicPr>
          <p:cNvPr id="3" name="圖片 2"/>
          <p:cNvPicPr>
            <a:picLocks noChangeAspect="1"/>
          </p:cNvPicPr>
          <p:nvPr/>
        </p:nvPicPr>
        <p:blipFill>
          <a:blip r:embed="rId2"/>
          <a:stretch>
            <a:fillRect/>
          </a:stretch>
        </p:blipFill>
        <p:spPr>
          <a:xfrm>
            <a:off x="2050169" y="1497170"/>
            <a:ext cx="2920556" cy="2192022"/>
          </a:xfrm>
          <a:prstGeom prst="rect">
            <a:avLst/>
          </a:prstGeom>
        </p:spPr>
      </p:pic>
      <p:pic>
        <p:nvPicPr>
          <p:cNvPr id="9" name="圖片 8">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396892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2939364"/>
            <a:ext cx="9144000" cy="15693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bg1"/>
                </a:solidFill>
              </a:rPr>
              <a:t>Steganography::Wrong file</a:t>
            </a:r>
          </a:p>
        </p:txBody>
      </p:sp>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108490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742553"/>
            <a:ext cx="9144000" cy="1340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bg1"/>
                </a:solidFill>
              </a:rPr>
              <a:t>abctf-2016/forensic/gz-30</a:t>
            </a:r>
            <a:endParaRPr lang="zh-TW" altLang="en-US" sz="3600" dirty="0">
              <a:solidFill>
                <a:schemeClr val="bg1"/>
              </a:solidFill>
            </a:endParaRPr>
          </a:p>
        </p:txBody>
      </p:sp>
      <p:sp>
        <p:nvSpPr>
          <p:cNvPr id="6" name="矩形 5"/>
          <p:cNvSpPr/>
          <p:nvPr/>
        </p:nvSpPr>
        <p:spPr>
          <a:xfrm>
            <a:off x="290015" y="2454682"/>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7" name="加號 6"/>
          <p:cNvSpPr/>
          <p:nvPr/>
        </p:nvSpPr>
        <p:spPr>
          <a:xfrm>
            <a:off x="1691888" y="2585201"/>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2" name="矩形 1"/>
          <p:cNvSpPr/>
          <p:nvPr/>
        </p:nvSpPr>
        <p:spPr>
          <a:xfrm>
            <a:off x="2322887" y="3137796"/>
            <a:ext cx="699230" cy="507831"/>
          </a:xfrm>
          <a:prstGeom prst="rect">
            <a:avLst/>
          </a:prstGeom>
        </p:spPr>
        <p:txBody>
          <a:bodyPr wrap="none">
            <a:spAutoFit/>
          </a:bodyPr>
          <a:lstStyle/>
          <a:p>
            <a:r>
              <a:rPr lang="en-US" altLang="zh-TW" sz="2700" dirty="0"/>
              <a:t>flag</a:t>
            </a:r>
            <a:endParaRPr lang="zh-TW" altLang="en-US" sz="2700" dirty="0"/>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1587116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09600" y="1524000"/>
            <a:ext cx="7347636" cy="2677619"/>
          </a:xfrm>
        </p:spPr>
        <p:txBody>
          <a:bodyPr>
            <a:normAutofit fontScale="85000" lnSpcReduction="20000"/>
          </a:bodyPr>
          <a:lstStyle/>
          <a:p>
            <a:pPr marL="0" indent="0">
              <a:buNone/>
            </a:pPr>
            <a:r>
              <a:rPr lang="en-US" altLang="zh-TW" dirty="0" err="1"/>
              <a:t>root@kali</a:t>
            </a:r>
            <a:r>
              <a:rPr lang="en-US" altLang="zh-TW" dirty="0"/>
              <a:t>:~/Desktop# file flag</a:t>
            </a:r>
          </a:p>
          <a:p>
            <a:pPr marL="0" indent="0">
              <a:buNone/>
            </a:pPr>
            <a:r>
              <a:rPr lang="en-US" altLang="zh-TW" dirty="0"/>
              <a:t>flag: </a:t>
            </a:r>
            <a:r>
              <a:rPr lang="en-US" altLang="zh-TW" dirty="0" err="1"/>
              <a:t>gzip</a:t>
            </a:r>
            <a:r>
              <a:rPr lang="en-US" altLang="zh-TW" dirty="0"/>
              <a:t> compressed data, was "flag", last modified: Sun Jun 26 17:22:38 2016, from Unix</a:t>
            </a:r>
          </a:p>
          <a:p>
            <a:pPr marL="0" indent="0">
              <a:buNone/>
            </a:pPr>
            <a:r>
              <a:rPr lang="en-US" altLang="zh-TW" dirty="0" err="1"/>
              <a:t>root@kali</a:t>
            </a:r>
            <a:r>
              <a:rPr lang="en-US" altLang="zh-TW" dirty="0"/>
              <a:t>:~/Desktop# mv flag flag.gz</a:t>
            </a:r>
          </a:p>
          <a:p>
            <a:pPr marL="0" indent="0">
              <a:buNone/>
            </a:pPr>
            <a:r>
              <a:rPr lang="en-US" altLang="zh-TW" dirty="0" err="1"/>
              <a:t>root@kali</a:t>
            </a:r>
            <a:r>
              <a:rPr lang="en-US" altLang="zh-TW" dirty="0"/>
              <a:t>:~/Desktop# </a:t>
            </a:r>
            <a:r>
              <a:rPr lang="en-US" altLang="zh-TW" dirty="0" err="1"/>
              <a:t>gzip</a:t>
            </a:r>
            <a:r>
              <a:rPr lang="en-US" altLang="zh-TW" dirty="0"/>
              <a:t> -d flag.gz</a:t>
            </a:r>
          </a:p>
          <a:p>
            <a:pPr marL="0" indent="0">
              <a:buNone/>
            </a:pPr>
            <a:r>
              <a:rPr lang="en-US" altLang="zh-TW" dirty="0" err="1"/>
              <a:t>root@kali</a:t>
            </a:r>
            <a:r>
              <a:rPr lang="en-US" altLang="zh-TW" dirty="0"/>
              <a:t>:~/Desktop# cat  flag</a:t>
            </a:r>
          </a:p>
          <a:p>
            <a:pPr marL="0" indent="0">
              <a:buNone/>
            </a:pPr>
            <a:r>
              <a:rPr lang="en-US" altLang="zh-TW" dirty="0"/>
              <a:t>ABCTF{</a:t>
            </a:r>
            <a:r>
              <a:rPr lang="en-US" altLang="zh-TW" dirty="0" err="1"/>
              <a:t>broken_zipper</a:t>
            </a:r>
            <a:r>
              <a:rPr lang="en-US" altLang="zh-TW" dirty="0"/>
              <a:t>}</a:t>
            </a:r>
          </a:p>
        </p:txBody>
      </p:sp>
      <p:pic>
        <p:nvPicPr>
          <p:cNvPr id="4" name="圖片 3">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993772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335280" y="1816203"/>
            <a:ext cx="7886700" cy="529266"/>
          </a:xfrm>
        </p:spPr>
        <p:txBody>
          <a:bodyPr>
            <a:normAutofit fontScale="90000"/>
          </a:bodyPr>
          <a:lstStyle/>
          <a:p>
            <a:r>
              <a:rPr lang="en-US" altLang="zh-TW" dirty="0" err="1"/>
              <a:t>gzip</a:t>
            </a:r>
            <a:r>
              <a:rPr lang="zh-TW" altLang="en-US" dirty="0"/>
              <a:t>命令的常用選項</a:t>
            </a:r>
          </a:p>
        </p:txBody>
      </p:sp>
      <p:sp>
        <p:nvSpPr>
          <p:cNvPr id="3" name="內容版面配置區 2"/>
          <p:cNvSpPr>
            <a:spLocks noGrp="1"/>
          </p:cNvSpPr>
          <p:nvPr>
            <p:ph idx="1"/>
          </p:nvPr>
        </p:nvSpPr>
        <p:spPr>
          <a:xfrm>
            <a:off x="523529" y="2434022"/>
            <a:ext cx="8475500" cy="2980360"/>
          </a:xfrm>
        </p:spPr>
        <p:txBody>
          <a:bodyPr>
            <a:noAutofit/>
          </a:bodyPr>
          <a:lstStyle/>
          <a:p>
            <a:pPr marL="0" indent="0">
              <a:buNone/>
            </a:pPr>
            <a:r>
              <a:rPr lang="en-US" altLang="zh-TW" sz="1400" dirty="0"/>
              <a:t>-c</a:t>
            </a:r>
            <a:r>
              <a:rPr lang="zh-TW" altLang="en-US" sz="1400" dirty="0"/>
              <a:t>，</a:t>
            </a:r>
            <a:r>
              <a:rPr lang="en-US" altLang="zh-TW" sz="1400" dirty="0"/>
              <a:t>--</a:t>
            </a:r>
            <a:r>
              <a:rPr lang="en-US" altLang="zh-TW" sz="1400" dirty="0" err="1"/>
              <a:t>stdout</a:t>
            </a:r>
            <a:r>
              <a:rPr lang="zh-TW" altLang="en-US" sz="1400" dirty="0"/>
              <a:t>將解壓縮的內容輸出到標準輸出，原檔案保持不變</a:t>
            </a:r>
          </a:p>
          <a:p>
            <a:pPr marL="0" indent="0">
              <a:buNone/>
            </a:pPr>
            <a:r>
              <a:rPr lang="en-US" altLang="zh-TW" sz="1400" b="1" dirty="0">
                <a:solidFill>
                  <a:srgbClr val="FF0000"/>
                </a:solidFill>
                <a:effectLst>
                  <a:outerShdw blurRad="38100" dist="38100" dir="2700000" algn="tl">
                    <a:srgbClr val="000000">
                      <a:alpha val="43137"/>
                    </a:srgbClr>
                  </a:outerShdw>
                </a:effectLst>
              </a:rPr>
              <a:t>-d</a:t>
            </a:r>
            <a:r>
              <a:rPr lang="zh-TW" altLang="en-US" sz="1400" b="1" dirty="0">
                <a:solidFill>
                  <a:srgbClr val="FF0000"/>
                </a:solidFill>
                <a:effectLst>
                  <a:outerShdw blurRad="38100" dist="38100" dir="2700000" algn="tl">
                    <a:srgbClr val="000000">
                      <a:alpha val="43137"/>
                    </a:srgbClr>
                  </a:outerShdw>
                </a:effectLst>
              </a:rPr>
              <a:t>，</a:t>
            </a:r>
            <a:r>
              <a:rPr lang="en-US" altLang="zh-TW" sz="1400" b="1" dirty="0">
                <a:solidFill>
                  <a:srgbClr val="FF0000"/>
                </a:solidFill>
                <a:effectLst>
                  <a:outerShdw blurRad="38100" dist="38100" dir="2700000" algn="tl">
                    <a:srgbClr val="000000">
                      <a:alpha val="43137"/>
                    </a:srgbClr>
                  </a:outerShdw>
                </a:effectLst>
              </a:rPr>
              <a:t>--decompress</a:t>
            </a:r>
            <a:r>
              <a:rPr lang="zh-TW" altLang="en-US" sz="1400" b="1" dirty="0">
                <a:solidFill>
                  <a:srgbClr val="FF0000"/>
                </a:solidFill>
                <a:effectLst>
                  <a:outerShdw blurRad="38100" dist="38100" dir="2700000" algn="tl">
                    <a:srgbClr val="000000">
                      <a:alpha val="43137"/>
                    </a:srgbClr>
                  </a:outerShdw>
                </a:effectLst>
              </a:rPr>
              <a:t>解壓縮</a:t>
            </a:r>
          </a:p>
          <a:p>
            <a:pPr marL="0" indent="0">
              <a:buNone/>
            </a:pPr>
            <a:r>
              <a:rPr lang="en-US" altLang="zh-TW" sz="1400" dirty="0"/>
              <a:t>-f</a:t>
            </a:r>
            <a:r>
              <a:rPr lang="zh-TW" altLang="en-US" sz="1400" dirty="0"/>
              <a:t>，</a:t>
            </a:r>
            <a:r>
              <a:rPr lang="en-US" altLang="zh-TW" sz="1400" dirty="0"/>
              <a:t>--force</a:t>
            </a:r>
            <a:r>
              <a:rPr lang="zh-TW" altLang="en-US" sz="1400" dirty="0"/>
              <a:t>強制覆蓋舊檔案</a:t>
            </a:r>
          </a:p>
          <a:p>
            <a:pPr marL="0" indent="0">
              <a:buNone/>
            </a:pPr>
            <a:r>
              <a:rPr lang="en-US" altLang="zh-TW" sz="1400" dirty="0"/>
              <a:t>-l</a:t>
            </a:r>
            <a:r>
              <a:rPr lang="zh-TW" altLang="en-US" sz="1400" dirty="0"/>
              <a:t>，</a:t>
            </a:r>
            <a:r>
              <a:rPr lang="en-US" altLang="zh-TW" sz="1400" dirty="0"/>
              <a:t>--list</a:t>
            </a:r>
            <a:r>
              <a:rPr lang="zh-TW" altLang="en-US" sz="1400" dirty="0"/>
              <a:t>列出壓縮包內儲存的原始檔案的資訊（如，解壓後的名字、壓縮率等）</a:t>
            </a:r>
          </a:p>
          <a:p>
            <a:pPr marL="0" indent="0">
              <a:buNone/>
            </a:pPr>
            <a:r>
              <a:rPr lang="en-US" altLang="zh-TW" sz="1400" dirty="0"/>
              <a:t>-n</a:t>
            </a:r>
            <a:r>
              <a:rPr lang="zh-TW" altLang="en-US" sz="1400" dirty="0"/>
              <a:t>，</a:t>
            </a:r>
            <a:r>
              <a:rPr lang="en-US" altLang="zh-TW" sz="1400" dirty="0"/>
              <a:t>--no-name</a:t>
            </a:r>
            <a:r>
              <a:rPr lang="zh-TW" altLang="en-US" sz="1400" dirty="0"/>
              <a:t>壓縮時不儲存原始檔案的檔案名和時間戳，解壓縮時不恢復原始檔案的檔案名和時間戳（此時，解出來的檔案，其檔案名為壓縮包的檔案名）</a:t>
            </a:r>
          </a:p>
          <a:p>
            <a:pPr marL="0" indent="0">
              <a:buNone/>
            </a:pPr>
            <a:r>
              <a:rPr lang="en-US" altLang="zh-TW" sz="1400" dirty="0"/>
              <a:t>-N</a:t>
            </a:r>
            <a:r>
              <a:rPr lang="zh-TW" altLang="en-US" sz="1400" dirty="0"/>
              <a:t>，</a:t>
            </a:r>
            <a:r>
              <a:rPr lang="en-US" altLang="zh-TW" sz="1400" dirty="0"/>
              <a:t>--name</a:t>
            </a:r>
            <a:r>
              <a:rPr lang="zh-TW" altLang="en-US" sz="1400" dirty="0"/>
              <a:t>壓縮時儲存原始檔案的檔案名和時間戳，解壓縮時恢復原始檔案的檔案名和時間戳</a:t>
            </a:r>
          </a:p>
          <a:p>
            <a:pPr marL="0" indent="0">
              <a:buNone/>
            </a:pPr>
            <a:r>
              <a:rPr lang="en-US" altLang="zh-TW" sz="1400" dirty="0"/>
              <a:t>-q</a:t>
            </a:r>
            <a:r>
              <a:rPr lang="zh-TW" altLang="en-US" sz="1400" dirty="0"/>
              <a:t>，</a:t>
            </a:r>
            <a:r>
              <a:rPr lang="en-US" altLang="zh-TW" sz="1400" dirty="0"/>
              <a:t>--quiet</a:t>
            </a:r>
            <a:r>
              <a:rPr lang="zh-TW" altLang="en-US" sz="1400" dirty="0"/>
              <a:t>抑制所有警告資訊</a:t>
            </a:r>
          </a:p>
          <a:p>
            <a:pPr marL="0" indent="0">
              <a:buNone/>
            </a:pPr>
            <a:r>
              <a:rPr lang="en-US" altLang="zh-TW" sz="1400" dirty="0"/>
              <a:t>-r</a:t>
            </a:r>
            <a:r>
              <a:rPr lang="zh-TW" altLang="en-US" sz="1400" dirty="0"/>
              <a:t>，</a:t>
            </a:r>
            <a:r>
              <a:rPr lang="en-US" altLang="zh-TW" sz="1400" dirty="0"/>
              <a:t>--recursive</a:t>
            </a:r>
            <a:r>
              <a:rPr lang="zh-TW" altLang="en-US" sz="1400" dirty="0"/>
              <a:t>遞迴</a:t>
            </a:r>
          </a:p>
          <a:p>
            <a:pPr marL="0" indent="0">
              <a:buNone/>
            </a:pPr>
            <a:r>
              <a:rPr lang="en-US" altLang="zh-TW" sz="1400" dirty="0"/>
              <a:t>-t</a:t>
            </a:r>
            <a:r>
              <a:rPr lang="zh-TW" altLang="en-US" sz="1400" dirty="0"/>
              <a:t>，</a:t>
            </a:r>
            <a:r>
              <a:rPr lang="en-US" altLang="zh-TW" sz="1400" dirty="0"/>
              <a:t>--test</a:t>
            </a:r>
            <a:r>
              <a:rPr lang="zh-TW" altLang="en-US" sz="1400" dirty="0"/>
              <a:t>測試壓縮檔案完整性</a:t>
            </a:r>
          </a:p>
          <a:p>
            <a:pPr marL="0" indent="0">
              <a:buNone/>
            </a:pPr>
            <a:r>
              <a:rPr lang="en-US" altLang="zh-TW" sz="1400" dirty="0"/>
              <a:t>-v</a:t>
            </a:r>
            <a:r>
              <a:rPr lang="zh-TW" altLang="en-US" sz="1400" dirty="0"/>
              <a:t>，</a:t>
            </a:r>
            <a:r>
              <a:rPr lang="en-US" altLang="zh-TW" sz="1400" dirty="0"/>
              <a:t>--verbose</a:t>
            </a:r>
            <a:r>
              <a:rPr lang="zh-TW" altLang="en-US" sz="1400" dirty="0"/>
              <a:t>冗餘模式（即顯示每一步的執行內容）</a:t>
            </a:r>
          </a:p>
          <a:p>
            <a:pPr marL="0" indent="0">
              <a:buNone/>
            </a:pPr>
            <a:r>
              <a:rPr lang="en-US" altLang="zh-TW" sz="1400" dirty="0"/>
              <a:t>-1</a:t>
            </a:r>
            <a:r>
              <a:rPr lang="zh-TW" altLang="en-US" sz="1400" dirty="0"/>
              <a:t>、</a:t>
            </a:r>
            <a:r>
              <a:rPr lang="en-US" altLang="zh-TW" sz="1400" dirty="0"/>
              <a:t>-2</a:t>
            </a:r>
            <a:r>
              <a:rPr lang="zh-TW" altLang="en-US" sz="1400" dirty="0"/>
              <a:t>、</a:t>
            </a:r>
            <a:r>
              <a:rPr lang="en-US" altLang="zh-TW" sz="1400" dirty="0"/>
              <a:t>...</a:t>
            </a:r>
            <a:r>
              <a:rPr lang="zh-TW" altLang="en-US" sz="1400" dirty="0"/>
              <a:t>、</a:t>
            </a:r>
            <a:r>
              <a:rPr lang="en-US" altLang="zh-TW" sz="1400" dirty="0"/>
              <a:t>-9</a:t>
            </a:r>
            <a:r>
              <a:rPr lang="zh-TW" altLang="en-US" sz="1400" dirty="0"/>
              <a:t>壓縮率依次增大，速度依次減慢，預設為</a:t>
            </a:r>
            <a:r>
              <a:rPr lang="en-US" altLang="zh-TW" sz="1400" dirty="0"/>
              <a:t>-6</a:t>
            </a:r>
          </a:p>
          <a:p>
            <a:endParaRPr lang="zh-TW" altLang="en-US" sz="1400" dirty="0"/>
          </a:p>
        </p:txBody>
      </p:sp>
      <p:sp>
        <p:nvSpPr>
          <p:cNvPr id="4" name="矩形 3"/>
          <p:cNvSpPr/>
          <p:nvPr/>
        </p:nvSpPr>
        <p:spPr>
          <a:xfrm>
            <a:off x="248927" y="71588"/>
            <a:ext cx="8785346" cy="1815882"/>
          </a:xfrm>
          <a:prstGeom prst="rect">
            <a:avLst/>
          </a:prstGeom>
        </p:spPr>
        <p:txBody>
          <a:bodyPr wrap="square">
            <a:spAutoFit/>
          </a:bodyPr>
          <a:lstStyle/>
          <a:p>
            <a:r>
              <a:rPr lang="en-US" altLang="zh-CN" sz="1600" dirty="0" err="1"/>
              <a:t>gzip</a:t>
            </a:r>
            <a:r>
              <a:rPr lang="zh-CN" altLang="en-US" sz="1600" dirty="0"/>
              <a:t>命令用來壓縮檔</a:t>
            </a:r>
            <a:r>
              <a:rPr lang="zh-TW" altLang="en-US" sz="1600" dirty="0"/>
              <a:t>案</a:t>
            </a:r>
            <a:r>
              <a:rPr lang="zh-CN" altLang="en-US" sz="1600" dirty="0"/>
              <a:t>。</a:t>
            </a:r>
            <a:r>
              <a:rPr lang="en-US" altLang="zh-CN" sz="1600" dirty="0" err="1"/>
              <a:t>gzip</a:t>
            </a:r>
            <a:r>
              <a:rPr lang="zh-CN" altLang="en-US" sz="1600" dirty="0"/>
              <a:t>是個使用廣泛的壓縮程式，檔經它壓縮過後，其名稱後面會多處“</a:t>
            </a:r>
            <a:r>
              <a:rPr lang="en-US" altLang="zh-CN" sz="1600" dirty="0"/>
              <a:t>.</a:t>
            </a:r>
            <a:r>
              <a:rPr lang="en-US" altLang="zh-CN" sz="1600" dirty="0" err="1"/>
              <a:t>gz</a:t>
            </a:r>
            <a:r>
              <a:rPr lang="en-US" altLang="zh-CN" sz="1600" dirty="0"/>
              <a:t>”</a:t>
            </a:r>
            <a:r>
              <a:rPr lang="zh-CN" altLang="en-US" sz="1600" dirty="0"/>
              <a:t>副檔名。</a:t>
            </a:r>
          </a:p>
          <a:p>
            <a:endParaRPr lang="zh-CN" altLang="en-US" sz="1600" dirty="0"/>
          </a:p>
          <a:p>
            <a:r>
              <a:rPr lang="en-US" altLang="zh-CN" sz="1600" dirty="0" err="1"/>
              <a:t>gzip</a:t>
            </a:r>
            <a:r>
              <a:rPr lang="zh-CN" altLang="en-US" sz="1600" dirty="0"/>
              <a:t>是在</a:t>
            </a:r>
            <a:r>
              <a:rPr lang="en-US" altLang="zh-CN" sz="1600" dirty="0"/>
              <a:t>Linux</a:t>
            </a:r>
            <a:r>
              <a:rPr lang="zh-CN" altLang="en-US" sz="1600" dirty="0"/>
              <a:t>系統中經常使用的一個對檔進行壓縮和解壓縮的命令，既方便又好用。</a:t>
            </a:r>
            <a:r>
              <a:rPr lang="en-US" altLang="zh-CN" sz="1600" dirty="0" err="1"/>
              <a:t>gzip</a:t>
            </a:r>
            <a:r>
              <a:rPr lang="zh-CN" altLang="en-US" sz="1600" dirty="0"/>
              <a:t>不僅可以用來壓縮大的、較少使用的檔以節省磁碟空間，還可以和</a:t>
            </a:r>
            <a:r>
              <a:rPr lang="en-US" altLang="zh-CN" sz="1600" dirty="0"/>
              <a:t>tar</a:t>
            </a:r>
            <a:r>
              <a:rPr lang="zh-CN" altLang="en-US" sz="1600" dirty="0"/>
              <a:t>命令一起構成</a:t>
            </a:r>
            <a:r>
              <a:rPr lang="en-US" altLang="zh-CN" sz="1600" dirty="0"/>
              <a:t>Linux</a:t>
            </a:r>
            <a:r>
              <a:rPr lang="zh-CN" altLang="en-US" sz="1600" dirty="0"/>
              <a:t>作業系統中比較流行的壓縮檔格式。據統計，</a:t>
            </a:r>
            <a:r>
              <a:rPr lang="en-US" altLang="zh-CN" sz="1600" dirty="0" err="1"/>
              <a:t>gzip</a:t>
            </a:r>
            <a:r>
              <a:rPr lang="zh-CN" altLang="en-US" sz="1600" dirty="0"/>
              <a:t>命令對文字檔有</a:t>
            </a:r>
            <a:r>
              <a:rPr lang="en-US" altLang="zh-CN" sz="1600" dirty="0"/>
              <a:t>60%</a:t>
            </a:r>
            <a:r>
              <a:rPr lang="zh-CN" altLang="en-US" sz="1600" dirty="0"/>
              <a:t>～</a:t>
            </a:r>
            <a:r>
              <a:rPr lang="en-US" altLang="zh-CN" sz="1600" dirty="0"/>
              <a:t>70%</a:t>
            </a:r>
            <a:r>
              <a:rPr lang="zh-CN" altLang="en-US" sz="1600" dirty="0"/>
              <a:t>的壓縮率。減少檔大小有兩個明顯的好處，一是可以減少存儲空間，二是通過網路傳輸檔時，可以減少傳輸的時間。</a:t>
            </a:r>
            <a:endParaRPr lang="zh-TW" altLang="en-US" sz="1600" dirty="0"/>
          </a:p>
        </p:txBody>
      </p:sp>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719004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914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zh-TW" sz="4050" dirty="0"/>
              <a:t>隱寫術</a:t>
            </a:r>
            <a:endParaRPr lang="en-US" altLang="zh-TW" sz="4050" dirty="0"/>
          </a:p>
          <a:p>
            <a:pPr algn="ctr"/>
            <a:r>
              <a:rPr lang="en-US" altLang="zh-TW" sz="4050" dirty="0">
                <a:solidFill>
                  <a:schemeClr val="bg1"/>
                </a:solidFill>
              </a:rPr>
              <a:t>STEGANOGRAPHY</a:t>
            </a:r>
            <a:endParaRPr lang="zh-TW" altLang="en-US" sz="4050" dirty="0">
              <a:solidFill>
                <a:schemeClr val="bg1"/>
              </a:solidFill>
            </a:endParaRPr>
          </a:p>
        </p:txBody>
      </p:sp>
    </p:spTree>
    <p:extLst>
      <p:ext uri="{BB962C8B-B14F-4D97-AF65-F5344CB8AC3E}">
        <p14:creationId xmlns:p14="http://schemas.microsoft.com/office/powerpoint/2010/main" val="14464079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742553"/>
            <a:ext cx="9144000" cy="1340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bg1"/>
                </a:solidFill>
              </a:rPr>
              <a:t>ABCTF 2016 : best-ganondorf-50</a:t>
            </a:r>
            <a:endParaRPr lang="zh-TW" altLang="en-US" sz="3600" dirty="0">
              <a:solidFill>
                <a:schemeClr val="bg1"/>
              </a:solidFill>
            </a:endParaRPr>
          </a:p>
        </p:txBody>
      </p:sp>
      <p:sp>
        <p:nvSpPr>
          <p:cNvPr id="6" name="矩形 5"/>
          <p:cNvSpPr/>
          <p:nvPr/>
        </p:nvSpPr>
        <p:spPr>
          <a:xfrm>
            <a:off x="290015" y="2454682"/>
            <a:ext cx="1328184" cy="1015663"/>
          </a:xfrm>
          <a:prstGeom prst="rect">
            <a:avLst/>
          </a:prstGeom>
        </p:spPr>
        <p:txBody>
          <a:bodyPr wrap="none">
            <a:spAutoFit/>
          </a:bodyPr>
          <a:lstStyle/>
          <a:p>
            <a:r>
              <a:rPr lang="en-US" altLang="zh-TW" sz="6000" dirty="0">
                <a:solidFill>
                  <a:srgbClr val="00B0F0"/>
                </a:solidFill>
              </a:rPr>
              <a:t>CTF</a:t>
            </a:r>
            <a:endParaRPr lang="zh-TW" altLang="en-US" sz="6000" dirty="0">
              <a:solidFill>
                <a:srgbClr val="00B0F0"/>
              </a:solidFill>
            </a:endParaRPr>
          </a:p>
        </p:txBody>
      </p:sp>
      <p:sp>
        <p:nvSpPr>
          <p:cNvPr id="7" name="加號 6"/>
          <p:cNvSpPr/>
          <p:nvPr/>
        </p:nvSpPr>
        <p:spPr>
          <a:xfrm>
            <a:off x="1699053" y="2543722"/>
            <a:ext cx="525163" cy="525162"/>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350"/>
          </a:p>
        </p:txBody>
      </p:sp>
      <p:sp>
        <p:nvSpPr>
          <p:cNvPr id="9" name="矩形 8"/>
          <p:cNvSpPr/>
          <p:nvPr/>
        </p:nvSpPr>
        <p:spPr>
          <a:xfrm>
            <a:off x="2224216" y="5404840"/>
            <a:ext cx="5014784" cy="300082"/>
          </a:xfrm>
          <a:prstGeom prst="rect">
            <a:avLst/>
          </a:prstGeom>
        </p:spPr>
        <p:txBody>
          <a:bodyPr wrap="square">
            <a:spAutoFit/>
          </a:bodyPr>
          <a:lstStyle/>
          <a:p>
            <a:r>
              <a:rPr lang="en-US" altLang="zh-TW" sz="1350" dirty="0"/>
              <a:t>http://blog.squareroots.de/en/2014/08/hitcon-ctf-2014-puzzle/</a:t>
            </a:r>
            <a:endParaRPr lang="zh-TW" altLang="en-US" sz="1350" dirty="0"/>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26605093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查看檔案格式</a:t>
            </a:r>
          </a:p>
        </p:txBody>
      </p:sp>
      <p:sp>
        <p:nvSpPr>
          <p:cNvPr id="3" name="內容版面配置區 2"/>
          <p:cNvSpPr>
            <a:spLocks noGrp="1"/>
          </p:cNvSpPr>
          <p:nvPr>
            <p:ph idx="1"/>
          </p:nvPr>
        </p:nvSpPr>
        <p:spPr/>
        <p:txBody>
          <a:bodyPr/>
          <a:lstStyle/>
          <a:p>
            <a:pPr marL="0" indent="0">
              <a:buNone/>
            </a:pPr>
            <a:r>
              <a:rPr lang="en-US" altLang="zh-TW" dirty="0" err="1"/>
              <a:t>root@kali</a:t>
            </a:r>
            <a:r>
              <a:rPr lang="en-US" altLang="zh-TW" dirty="0"/>
              <a:t>:~/Desktop# file ezmonay.jpg</a:t>
            </a:r>
          </a:p>
          <a:p>
            <a:pPr marL="0" indent="0">
              <a:buNone/>
            </a:pPr>
            <a:r>
              <a:rPr lang="en-US" altLang="zh-TW" dirty="0"/>
              <a:t>ezmonay.jpg: PDP-11 UNIX/RT </a:t>
            </a:r>
            <a:r>
              <a:rPr lang="en-US" altLang="zh-TW" dirty="0" err="1"/>
              <a:t>ldp</a:t>
            </a:r>
            <a:endParaRPr lang="zh-TW" altLang="en-US" dirty="0"/>
          </a:p>
        </p:txBody>
      </p:sp>
      <p:sp>
        <p:nvSpPr>
          <p:cNvPr id="4" name="矩形 3"/>
          <p:cNvSpPr/>
          <p:nvPr/>
        </p:nvSpPr>
        <p:spPr>
          <a:xfrm>
            <a:off x="628650" y="3191646"/>
            <a:ext cx="7841907" cy="461665"/>
          </a:xfrm>
          <a:prstGeom prst="rect">
            <a:avLst/>
          </a:prstGeom>
          <a:solidFill>
            <a:schemeClr val="accent6">
              <a:lumMod val="20000"/>
              <a:lumOff val="80000"/>
            </a:schemeClr>
          </a:solidFill>
        </p:spPr>
        <p:txBody>
          <a:bodyPr wrap="square">
            <a:spAutoFit/>
          </a:bodyPr>
          <a:lstStyle/>
          <a:p>
            <a:r>
              <a:rPr lang="en-US" altLang="zh-TW" sz="2400" b="1" dirty="0">
                <a:effectLst>
                  <a:outerShdw blurRad="38100" dist="38100" dir="2700000" algn="tl">
                    <a:srgbClr val="000000">
                      <a:alpha val="43137"/>
                    </a:srgbClr>
                  </a:outerShdw>
                </a:effectLst>
              </a:rPr>
              <a:t>List of file signatures</a:t>
            </a:r>
            <a:r>
              <a:rPr lang="zh-TW" altLang="en-US" sz="2400" b="1" dirty="0">
                <a:effectLst>
                  <a:outerShdw blurRad="38100" dist="38100" dir="2700000" algn="tl">
                    <a:srgbClr val="000000">
                      <a:alpha val="43137"/>
                    </a:srgbClr>
                  </a:outerShdw>
                </a:effectLst>
              </a:rPr>
              <a:t>檔案格式特徵</a:t>
            </a:r>
          </a:p>
        </p:txBody>
      </p:sp>
      <p:sp>
        <p:nvSpPr>
          <p:cNvPr id="5" name="矩形 4"/>
          <p:cNvSpPr/>
          <p:nvPr/>
        </p:nvSpPr>
        <p:spPr>
          <a:xfrm>
            <a:off x="790460" y="3630227"/>
            <a:ext cx="3894208" cy="300082"/>
          </a:xfrm>
          <a:prstGeom prst="rect">
            <a:avLst/>
          </a:prstGeom>
        </p:spPr>
        <p:txBody>
          <a:bodyPr wrap="none">
            <a:spAutoFit/>
          </a:bodyPr>
          <a:lstStyle/>
          <a:p>
            <a:r>
              <a:rPr lang="en-US" altLang="zh-TW" sz="1350" dirty="0"/>
              <a:t>https://en.wikipedia.org/wiki/List_of_file_signatures</a:t>
            </a:r>
            <a:endParaRPr lang="zh-TW" altLang="en-US" sz="1350" dirty="0"/>
          </a:p>
        </p:txBody>
      </p:sp>
      <p:graphicFrame>
        <p:nvGraphicFramePr>
          <p:cNvPr id="7" name="表格 6"/>
          <p:cNvGraphicFramePr>
            <a:graphicFrameLocks noGrp="1"/>
          </p:cNvGraphicFramePr>
          <p:nvPr/>
        </p:nvGraphicFramePr>
        <p:xfrm>
          <a:off x="606254" y="4121142"/>
          <a:ext cx="7886701" cy="754380"/>
        </p:xfrm>
        <a:graphic>
          <a:graphicData uri="http://schemas.openxmlformats.org/drawingml/2006/table">
            <a:tbl>
              <a:tblPr/>
              <a:tblGrid>
                <a:gridCol w="1577340">
                  <a:extLst>
                    <a:ext uri="{9D8B030D-6E8A-4147-A177-3AD203B41FA5}">
                      <a16:colId xmlns:a16="http://schemas.microsoft.com/office/drawing/2014/main" val="20000"/>
                    </a:ext>
                  </a:extLst>
                </a:gridCol>
                <a:gridCol w="1577340">
                  <a:extLst>
                    <a:ext uri="{9D8B030D-6E8A-4147-A177-3AD203B41FA5}">
                      <a16:colId xmlns:a16="http://schemas.microsoft.com/office/drawing/2014/main" val="20001"/>
                    </a:ext>
                  </a:extLst>
                </a:gridCol>
                <a:gridCol w="649579">
                  <a:extLst>
                    <a:ext uri="{9D8B030D-6E8A-4147-A177-3AD203B41FA5}">
                      <a16:colId xmlns:a16="http://schemas.microsoft.com/office/drawing/2014/main" val="20002"/>
                    </a:ext>
                  </a:extLst>
                </a:gridCol>
                <a:gridCol w="1384184">
                  <a:extLst>
                    <a:ext uri="{9D8B030D-6E8A-4147-A177-3AD203B41FA5}">
                      <a16:colId xmlns:a16="http://schemas.microsoft.com/office/drawing/2014/main" val="20003"/>
                    </a:ext>
                  </a:extLst>
                </a:gridCol>
                <a:gridCol w="2698258">
                  <a:extLst>
                    <a:ext uri="{9D8B030D-6E8A-4147-A177-3AD203B41FA5}">
                      <a16:colId xmlns:a16="http://schemas.microsoft.com/office/drawing/2014/main" val="20004"/>
                    </a:ext>
                  </a:extLst>
                </a:gridCol>
              </a:tblGrid>
              <a:tr h="222885">
                <a:tc>
                  <a:txBody>
                    <a:bodyPr/>
                    <a:lstStyle/>
                    <a:p>
                      <a:pPr algn="ctr"/>
                      <a:r>
                        <a:rPr lang="en-US" sz="1000" dirty="0">
                          <a:effectLst/>
                        </a:rPr>
                        <a:t>File extension</a:t>
                      </a:r>
                    </a:p>
                  </a:txBody>
                  <a:tcPr marL="68580" marR="150019"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000" dirty="0">
                          <a:effectLst/>
                        </a:rPr>
                        <a:t>Description</a:t>
                      </a:r>
                    </a:p>
                  </a:txBody>
                  <a:tcPr marL="68580" marR="150019"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000" dirty="0">
                          <a:effectLst/>
                        </a:rPr>
                        <a:t>Offset</a:t>
                      </a:r>
                    </a:p>
                  </a:txBody>
                  <a:tcPr marL="68580" marR="150019"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000" dirty="0">
                          <a:effectLst/>
                        </a:rPr>
                        <a:t>ISO 8859-1</a:t>
                      </a:r>
                    </a:p>
                  </a:txBody>
                  <a:tcPr marL="68580" marR="150019"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sz="1000" dirty="0">
                          <a:effectLst/>
                        </a:rPr>
                        <a:t>Hex signature</a:t>
                      </a:r>
                    </a:p>
                  </a:txBody>
                  <a:tcPr marL="68580" marR="150019"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10000"/>
                  </a:ext>
                </a:extLst>
              </a:tr>
              <a:tr h="531495">
                <a:tc>
                  <a:txBody>
                    <a:bodyPr/>
                    <a:lstStyle/>
                    <a:p>
                      <a:r>
                        <a:rPr lang="en-US" sz="1000" dirty="0">
                          <a:effectLst/>
                        </a:rPr>
                        <a:t>jpg</a:t>
                      </a:r>
                      <a:br>
                        <a:rPr lang="en-US" sz="1000" dirty="0">
                          <a:effectLst/>
                        </a:rPr>
                      </a:br>
                      <a:r>
                        <a:rPr lang="en-US" sz="1000" dirty="0">
                          <a:effectLst/>
                        </a:rPr>
                        <a:t>jpeg</a:t>
                      </a:r>
                    </a:p>
                  </a:txBody>
                  <a:tcPr marL="68580" marR="68580"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sz="1000" u="none" strike="noStrike" dirty="0">
                          <a:solidFill>
                            <a:srgbClr val="0B0080"/>
                          </a:solidFill>
                          <a:effectLst/>
                          <a:hlinkClick r:id="rId2" tooltip="JPEG"/>
                        </a:rPr>
                        <a:t>JPEG</a:t>
                      </a:r>
                      <a:r>
                        <a:rPr lang="en-US" sz="1000" dirty="0">
                          <a:effectLst/>
                        </a:rPr>
                        <a:t> raw or in the </a:t>
                      </a:r>
                      <a:r>
                        <a:rPr lang="en-US" sz="1000" u="none" strike="noStrike" dirty="0">
                          <a:solidFill>
                            <a:srgbClr val="0B0080"/>
                          </a:solidFill>
                          <a:effectLst/>
                          <a:hlinkClick r:id="rId3" tooltip="JFIF"/>
                        </a:rPr>
                        <a:t>JFIF</a:t>
                      </a:r>
                      <a:r>
                        <a:rPr lang="en-US" sz="1000" dirty="0">
                          <a:effectLst/>
                        </a:rPr>
                        <a:t> or </a:t>
                      </a:r>
                      <a:r>
                        <a:rPr lang="en-US" sz="1000" u="none" strike="noStrike" dirty="0" err="1">
                          <a:solidFill>
                            <a:srgbClr val="0B0080"/>
                          </a:solidFill>
                          <a:effectLst/>
                          <a:hlinkClick r:id="rId4" tooltip="Exif"/>
                        </a:rPr>
                        <a:t>Exif</a:t>
                      </a:r>
                      <a:r>
                        <a:rPr lang="en-US" sz="1000" dirty="0">
                          <a:effectLst/>
                        </a:rPr>
                        <a:t> file format</a:t>
                      </a:r>
                    </a:p>
                  </a:txBody>
                  <a:tcPr marL="68580" marR="68580"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altLang="zh-TW" sz="1000" dirty="0">
                          <a:effectLst/>
                        </a:rPr>
                        <a:t>0</a:t>
                      </a:r>
                    </a:p>
                  </a:txBody>
                  <a:tcPr marL="68580" marR="68580"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sz="1000" dirty="0" err="1">
                          <a:effectLst/>
                        </a:rPr>
                        <a:t>ÿØÿÛ</a:t>
                      </a:r>
                      <a:r>
                        <a:rPr lang="en-US" sz="1000" dirty="0">
                          <a:effectLst/>
                        </a:rPr>
                        <a:t> </a:t>
                      </a:r>
                      <a:br>
                        <a:rPr lang="en-US" sz="1000" dirty="0">
                          <a:effectLst/>
                        </a:rPr>
                      </a:br>
                      <a:r>
                        <a:rPr lang="en-US" sz="1000" dirty="0" err="1">
                          <a:effectLst/>
                        </a:rPr>
                        <a:t>ÿØÿà</a:t>
                      </a:r>
                      <a:r>
                        <a:rPr lang="en-US" sz="1000" dirty="0">
                          <a:effectLst/>
                        </a:rPr>
                        <a:t> ..J F IF.. </a:t>
                      </a:r>
                      <a:br>
                        <a:rPr lang="en-US" sz="1000" dirty="0">
                          <a:effectLst/>
                        </a:rPr>
                      </a:br>
                      <a:r>
                        <a:rPr lang="en-US" sz="1000" dirty="0" err="1">
                          <a:effectLst/>
                        </a:rPr>
                        <a:t>ÿØÿá</a:t>
                      </a:r>
                      <a:r>
                        <a:rPr lang="en-US" sz="1000" dirty="0">
                          <a:effectLst/>
                        </a:rPr>
                        <a:t> ..E x if.. </a:t>
                      </a:r>
                    </a:p>
                  </a:txBody>
                  <a:tcPr marL="68580" marR="68580"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it-IT" sz="1000" b="1" dirty="0">
                          <a:solidFill>
                            <a:srgbClr val="FF0000"/>
                          </a:solidFill>
                          <a:effectLst>
                            <a:outerShdw blurRad="38100" dist="38100" dir="2700000" algn="tl">
                              <a:srgbClr val="000000">
                                <a:alpha val="43137"/>
                              </a:srgbClr>
                            </a:outerShdw>
                          </a:effectLst>
                        </a:rPr>
                        <a:t>FF D8 FF </a:t>
                      </a:r>
                      <a:r>
                        <a:rPr lang="it-IT" sz="1000" dirty="0">
                          <a:effectLst/>
                        </a:rPr>
                        <a:t>DB </a:t>
                      </a:r>
                      <a:br>
                        <a:rPr lang="it-IT" sz="1000" dirty="0">
                          <a:effectLst/>
                        </a:rPr>
                      </a:br>
                      <a:r>
                        <a:rPr lang="it-IT" sz="1000" b="1" dirty="0">
                          <a:solidFill>
                            <a:srgbClr val="FF0000"/>
                          </a:solidFill>
                          <a:effectLst>
                            <a:outerShdw blurRad="38100" dist="38100" dir="2700000" algn="tl">
                              <a:srgbClr val="000000">
                                <a:alpha val="43137"/>
                              </a:srgbClr>
                            </a:outerShdw>
                          </a:effectLst>
                        </a:rPr>
                        <a:t>FF D8 FF </a:t>
                      </a:r>
                      <a:r>
                        <a:rPr lang="it-IT" sz="1000" dirty="0">
                          <a:effectLst/>
                        </a:rPr>
                        <a:t>E0 ?? ?? 4A 46 49 46 00 01 </a:t>
                      </a:r>
                      <a:br>
                        <a:rPr lang="it-IT" sz="1000" dirty="0">
                          <a:effectLst/>
                        </a:rPr>
                      </a:br>
                      <a:r>
                        <a:rPr lang="it-IT" sz="1000" b="1" dirty="0">
                          <a:solidFill>
                            <a:srgbClr val="FF0000"/>
                          </a:solidFill>
                          <a:effectLst>
                            <a:outerShdw blurRad="38100" dist="38100" dir="2700000" algn="tl">
                              <a:srgbClr val="000000">
                                <a:alpha val="43137"/>
                              </a:srgbClr>
                            </a:outerShdw>
                          </a:effectLst>
                        </a:rPr>
                        <a:t>FF D8 FF </a:t>
                      </a:r>
                      <a:r>
                        <a:rPr lang="it-IT" sz="1000" dirty="0">
                          <a:effectLst/>
                        </a:rPr>
                        <a:t>E1 ?? ?? 45 78 69 66 00 00</a:t>
                      </a:r>
                    </a:p>
                  </a:txBody>
                  <a:tcPr marL="68580" marR="68580" marT="34290" marB="34290"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10001"/>
                  </a:ext>
                </a:extLst>
              </a:tr>
            </a:tbl>
          </a:graphicData>
        </a:graphic>
      </p:graphicFrame>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5"/>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4965494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3152" y="3383280"/>
            <a:ext cx="4334256" cy="954107"/>
          </a:xfrm>
          <a:prstGeom prst="rect">
            <a:avLst/>
          </a:prstGeom>
        </p:spPr>
        <p:txBody>
          <a:bodyPr wrap="square">
            <a:spAutoFit/>
          </a:bodyPr>
          <a:lstStyle/>
          <a:p>
            <a:r>
              <a:rPr lang="en-US" altLang="zh-TW" sz="1400" dirty="0"/>
              <a:t>Usage:</a:t>
            </a:r>
          </a:p>
          <a:p>
            <a:r>
              <a:rPr lang="en-US" altLang="zh-TW" sz="1400" dirty="0"/>
              <a:t>       </a:t>
            </a:r>
            <a:r>
              <a:rPr lang="en-US" altLang="zh-TW" sz="1400" dirty="0" err="1"/>
              <a:t>xxd</a:t>
            </a:r>
            <a:r>
              <a:rPr lang="en-US" altLang="zh-TW" sz="1400" dirty="0"/>
              <a:t> [options] [</a:t>
            </a:r>
            <a:r>
              <a:rPr lang="en-US" altLang="zh-TW" sz="1400" dirty="0" err="1"/>
              <a:t>infile</a:t>
            </a:r>
            <a:r>
              <a:rPr lang="en-US" altLang="zh-TW" sz="1400" dirty="0"/>
              <a:t> [</a:t>
            </a:r>
            <a:r>
              <a:rPr lang="en-US" altLang="zh-TW" sz="1400" dirty="0" err="1"/>
              <a:t>outfile</a:t>
            </a:r>
            <a:r>
              <a:rPr lang="en-US" altLang="zh-TW" sz="1400" dirty="0"/>
              <a:t>]]</a:t>
            </a:r>
          </a:p>
          <a:p>
            <a:r>
              <a:rPr lang="en-US" altLang="zh-TW" sz="1400" dirty="0"/>
              <a:t>    or</a:t>
            </a:r>
          </a:p>
          <a:p>
            <a:r>
              <a:rPr lang="en-US" altLang="zh-TW" sz="1400" dirty="0"/>
              <a:t>       </a:t>
            </a:r>
            <a:r>
              <a:rPr lang="en-US" altLang="zh-TW" sz="1400" dirty="0" err="1"/>
              <a:t>xxd</a:t>
            </a:r>
            <a:r>
              <a:rPr lang="en-US" altLang="zh-TW" sz="1400" dirty="0"/>
              <a:t> -r [-s [-]offset] [-c cols] [-</a:t>
            </a:r>
            <a:r>
              <a:rPr lang="en-US" altLang="zh-TW" sz="1400" dirty="0" err="1"/>
              <a:t>ps</a:t>
            </a:r>
            <a:r>
              <a:rPr lang="en-US" altLang="zh-TW" sz="1400" dirty="0"/>
              <a:t>] [</a:t>
            </a:r>
            <a:r>
              <a:rPr lang="en-US" altLang="zh-TW" sz="1400" dirty="0" err="1"/>
              <a:t>infile</a:t>
            </a:r>
            <a:r>
              <a:rPr lang="en-US" altLang="zh-TW" sz="1400" dirty="0"/>
              <a:t> [</a:t>
            </a:r>
            <a:r>
              <a:rPr lang="en-US" altLang="zh-TW" sz="1400" dirty="0" err="1"/>
              <a:t>outfile</a:t>
            </a:r>
            <a:r>
              <a:rPr lang="en-US" altLang="zh-TW" sz="1400" dirty="0"/>
              <a:t>]]</a:t>
            </a:r>
          </a:p>
        </p:txBody>
      </p:sp>
      <p:sp>
        <p:nvSpPr>
          <p:cNvPr id="5" name="矩形 4"/>
          <p:cNvSpPr/>
          <p:nvPr/>
        </p:nvSpPr>
        <p:spPr>
          <a:xfrm>
            <a:off x="335242" y="2686879"/>
            <a:ext cx="1058623" cy="523220"/>
          </a:xfrm>
          <a:prstGeom prst="rect">
            <a:avLst/>
          </a:prstGeom>
        </p:spPr>
        <p:txBody>
          <a:bodyPr wrap="none">
            <a:spAutoFit/>
          </a:bodyPr>
          <a:lstStyle/>
          <a:p>
            <a:r>
              <a:rPr lang="en-US" altLang="zh-TW" sz="2800" dirty="0" err="1"/>
              <a:t>xxd</a:t>
            </a:r>
            <a:r>
              <a:rPr lang="en-US" altLang="zh-TW" sz="2800" dirty="0"/>
              <a:t> -h</a:t>
            </a:r>
          </a:p>
        </p:txBody>
      </p:sp>
      <p:sp>
        <p:nvSpPr>
          <p:cNvPr id="6" name="矩形 5"/>
          <p:cNvSpPr/>
          <p:nvPr/>
        </p:nvSpPr>
        <p:spPr>
          <a:xfrm>
            <a:off x="73152" y="2208886"/>
            <a:ext cx="3877985" cy="369332"/>
          </a:xfrm>
          <a:prstGeom prst="rect">
            <a:avLst/>
          </a:prstGeom>
        </p:spPr>
        <p:txBody>
          <a:bodyPr wrap="none">
            <a:spAutoFit/>
          </a:bodyPr>
          <a:lstStyle/>
          <a:p>
            <a:r>
              <a:rPr lang="zh-CN" altLang="en-US" b="1" dirty="0">
                <a:effectLst>
                  <a:outerShdw blurRad="38100" dist="38100" dir="2700000" algn="tl">
                    <a:srgbClr val="000000">
                      <a:alpha val="43137"/>
                    </a:srgbClr>
                  </a:outerShdw>
                </a:effectLst>
              </a:rPr>
              <a:t>將一個檔以十六進位的形式顯示出來</a:t>
            </a:r>
            <a:endParaRPr lang="zh-TW" altLang="en-US" b="1" dirty="0">
              <a:effectLst>
                <a:outerShdw blurRad="38100" dist="38100" dir="2700000" algn="tl">
                  <a:srgbClr val="000000">
                    <a:alpha val="43137"/>
                  </a:srgbClr>
                </a:outerShdw>
              </a:effectLst>
            </a:endParaRPr>
          </a:p>
        </p:txBody>
      </p:sp>
      <p:sp>
        <p:nvSpPr>
          <p:cNvPr id="7" name="矩形 6"/>
          <p:cNvSpPr/>
          <p:nvPr/>
        </p:nvSpPr>
        <p:spPr>
          <a:xfrm>
            <a:off x="0" y="1311492"/>
            <a:ext cx="9144000" cy="461665"/>
          </a:xfrm>
          <a:prstGeom prst="rect">
            <a:avLst/>
          </a:prstGeom>
          <a:solidFill>
            <a:schemeClr val="accent4">
              <a:lumMod val="50000"/>
            </a:schemeClr>
          </a:solidFill>
        </p:spPr>
        <p:txBody>
          <a:bodyPr wrap="square">
            <a:spAutoFit/>
          </a:bodyPr>
          <a:lstStyle/>
          <a:p>
            <a:r>
              <a:rPr lang="zh-TW" altLang="en-US" sz="2400" dirty="0">
                <a:solidFill>
                  <a:schemeClr val="bg1"/>
                </a:solidFill>
              </a:rPr>
              <a:t>使用</a:t>
            </a:r>
            <a:r>
              <a:rPr lang="en-US" altLang="zh-TW" sz="2400" dirty="0" err="1">
                <a:solidFill>
                  <a:schemeClr val="bg1"/>
                </a:solidFill>
              </a:rPr>
              <a:t>xxd</a:t>
            </a:r>
            <a:r>
              <a:rPr lang="zh-TW" altLang="en-US" sz="2400" dirty="0">
                <a:solidFill>
                  <a:schemeClr val="bg1"/>
                </a:solidFill>
              </a:rPr>
              <a:t>查看檔案格式</a:t>
            </a:r>
          </a:p>
        </p:txBody>
      </p:sp>
      <p:sp>
        <p:nvSpPr>
          <p:cNvPr id="3" name="內容版面配置區 2"/>
          <p:cNvSpPr>
            <a:spLocks noGrp="1"/>
          </p:cNvSpPr>
          <p:nvPr>
            <p:ph idx="1"/>
          </p:nvPr>
        </p:nvSpPr>
        <p:spPr>
          <a:xfrm>
            <a:off x="3999847" y="914400"/>
            <a:ext cx="5235593" cy="5250029"/>
          </a:xfrm>
          <a:solidFill>
            <a:schemeClr val="accent6">
              <a:lumMod val="20000"/>
              <a:lumOff val="80000"/>
            </a:schemeClr>
          </a:solidFill>
        </p:spPr>
        <p:txBody>
          <a:bodyPr>
            <a:noAutofit/>
          </a:bodyPr>
          <a:lstStyle/>
          <a:p>
            <a:pPr marL="0" indent="0">
              <a:buNone/>
            </a:pPr>
            <a:r>
              <a:rPr lang="en-US" altLang="zh-TW" sz="1350" dirty="0"/>
              <a:t>Options:</a:t>
            </a:r>
          </a:p>
          <a:p>
            <a:pPr marL="0" indent="0">
              <a:buNone/>
            </a:pPr>
            <a:r>
              <a:rPr lang="en-US" altLang="zh-TW" sz="1350" dirty="0"/>
              <a:t>    -a          toggle </a:t>
            </a:r>
            <a:r>
              <a:rPr lang="en-US" altLang="zh-TW" sz="1350" dirty="0" err="1"/>
              <a:t>autoskip</a:t>
            </a:r>
            <a:r>
              <a:rPr lang="en-US" altLang="zh-TW" sz="1350" dirty="0"/>
              <a:t>: A single '*' replaces </a:t>
            </a:r>
            <a:r>
              <a:rPr lang="en-US" altLang="zh-TW" sz="1350" dirty="0" err="1"/>
              <a:t>nul</a:t>
            </a:r>
            <a:r>
              <a:rPr lang="en-US" altLang="zh-TW" sz="1350" dirty="0"/>
              <a:t>-lines. Default off.</a:t>
            </a:r>
          </a:p>
          <a:p>
            <a:pPr marL="0" indent="0">
              <a:buNone/>
            </a:pPr>
            <a:r>
              <a:rPr lang="en-US" altLang="zh-TW" sz="1350" dirty="0"/>
              <a:t>    -b          binary digit dump (incompatible with -</a:t>
            </a:r>
            <a:r>
              <a:rPr lang="en-US" altLang="zh-TW" sz="1350" dirty="0" err="1"/>
              <a:t>ps</a:t>
            </a:r>
            <a:r>
              <a:rPr lang="en-US" altLang="zh-TW" sz="1350" dirty="0"/>
              <a:t>,-</a:t>
            </a:r>
            <a:r>
              <a:rPr lang="en-US" altLang="zh-TW" sz="1350" dirty="0" err="1"/>
              <a:t>i</a:t>
            </a:r>
            <a:r>
              <a:rPr lang="en-US" altLang="zh-TW" sz="1350" dirty="0"/>
              <a:t>,-r). Default hex.</a:t>
            </a:r>
          </a:p>
          <a:p>
            <a:pPr marL="0" indent="0">
              <a:buNone/>
            </a:pPr>
            <a:r>
              <a:rPr lang="en-US" altLang="zh-TW" sz="1350" dirty="0"/>
              <a:t>    -c cols     format &lt;cols&gt; octets per line. Default 16 (-</a:t>
            </a:r>
            <a:r>
              <a:rPr lang="en-US" altLang="zh-TW" sz="1350" dirty="0" err="1"/>
              <a:t>i</a:t>
            </a:r>
            <a:r>
              <a:rPr lang="en-US" altLang="zh-TW" sz="1350" dirty="0"/>
              <a:t>: 12, -</a:t>
            </a:r>
            <a:r>
              <a:rPr lang="en-US" altLang="zh-TW" sz="1350" dirty="0" err="1"/>
              <a:t>ps</a:t>
            </a:r>
            <a:r>
              <a:rPr lang="en-US" altLang="zh-TW" sz="1350" dirty="0"/>
              <a:t>: 30).</a:t>
            </a:r>
          </a:p>
          <a:p>
            <a:pPr marL="0" indent="0">
              <a:buNone/>
            </a:pPr>
            <a:r>
              <a:rPr lang="en-US" altLang="zh-TW" sz="1350" dirty="0"/>
              <a:t>    -E          show characters in EBCDIC. Default ASCII.</a:t>
            </a:r>
          </a:p>
          <a:p>
            <a:pPr marL="0" indent="0">
              <a:buNone/>
            </a:pPr>
            <a:r>
              <a:rPr lang="en-US" altLang="zh-TW" sz="1350" dirty="0"/>
              <a:t>    -e          little-endian dump (incompatible with -</a:t>
            </a:r>
            <a:r>
              <a:rPr lang="en-US" altLang="zh-TW" sz="1350" dirty="0" err="1"/>
              <a:t>ps</a:t>
            </a:r>
            <a:r>
              <a:rPr lang="en-US" altLang="zh-TW" sz="1350" dirty="0"/>
              <a:t>,-</a:t>
            </a:r>
            <a:r>
              <a:rPr lang="en-US" altLang="zh-TW" sz="1350" dirty="0" err="1"/>
              <a:t>i</a:t>
            </a:r>
            <a:r>
              <a:rPr lang="en-US" altLang="zh-TW" sz="1350" dirty="0"/>
              <a:t>,-r).</a:t>
            </a:r>
          </a:p>
          <a:p>
            <a:pPr marL="0" indent="0">
              <a:buNone/>
            </a:pPr>
            <a:r>
              <a:rPr lang="en-US" altLang="zh-TW" sz="1350" dirty="0"/>
              <a:t>    -g          number of octets per group in normal output. Default 2 (-e: 4).</a:t>
            </a:r>
          </a:p>
          <a:p>
            <a:pPr marL="0" indent="0">
              <a:buNone/>
            </a:pPr>
            <a:r>
              <a:rPr lang="en-US" altLang="zh-TW" sz="1350" dirty="0"/>
              <a:t>    -h          print this summary.</a:t>
            </a:r>
          </a:p>
          <a:p>
            <a:pPr marL="0" indent="0">
              <a:buNone/>
            </a:pPr>
            <a:r>
              <a:rPr lang="en-US" altLang="zh-TW" sz="1350" dirty="0"/>
              <a:t>    -</a:t>
            </a:r>
            <a:r>
              <a:rPr lang="en-US" altLang="zh-TW" sz="1350" dirty="0" err="1"/>
              <a:t>i</a:t>
            </a:r>
            <a:r>
              <a:rPr lang="en-US" altLang="zh-TW" sz="1350" dirty="0"/>
              <a:t>          output in C include file style.</a:t>
            </a:r>
          </a:p>
          <a:p>
            <a:pPr marL="0" indent="0">
              <a:buNone/>
            </a:pPr>
            <a:r>
              <a:rPr lang="en-US" altLang="zh-TW" sz="1350" dirty="0"/>
              <a:t>    -l </a:t>
            </a:r>
            <a:r>
              <a:rPr lang="en-US" altLang="zh-TW" sz="1350" dirty="0" err="1"/>
              <a:t>len</a:t>
            </a:r>
            <a:r>
              <a:rPr lang="en-US" altLang="zh-TW" sz="1350" dirty="0"/>
              <a:t>      stop after &lt;</a:t>
            </a:r>
            <a:r>
              <a:rPr lang="en-US" altLang="zh-TW" sz="1350" dirty="0" err="1"/>
              <a:t>len</a:t>
            </a:r>
            <a:r>
              <a:rPr lang="en-US" altLang="zh-TW" sz="1350" dirty="0"/>
              <a:t>&gt; octets.</a:t>
            </a:r>
          </a:p>
          <a:p>
            <a:pPr marL="0" indent="0">
              <a:buNone/>
            </a:pPr>
            <a:r>
              <a:rPr lang="en-US" altLang="zh-TW" sz="1350" dirty="0"/>
              <a:t>    -o off      add &lt;off&gt; to the displayed file position.</a:t>
            </a:r>
          </a:p>
          <a:p>
            <a:pPr marL="0" indent="0">
              <a:buNone/>
            </a:pPr>
            <a:r>
              <a:rPr lang="en-US" altLang="zh-TW" sz="1350" dirty="0"/>
              <a:t>    -</a:t>
            </a:r>
            <a:r>
              <a:rPr lang="en-US" altLang="zh-TW" sz="1350" dirty="0" err="1"/>
              <a:t>ps</a:t>
            </a:r>
            <a:r>
              <a:rPr lang="en-US" altLang="zh-TW" sz="1350" dirty="0"/>
              <a:t>         output in postscript plain </a:t>
            </a:r>
            <a:r>
              <a:rPr lang="en-US" altLang="zh-TW" sz="1350" dirty="0" err="1"/>
              <a:t>hexdump</a:t>
            </a:r>
            <a:r>
              <a:rPr lang="en-US" altLang="zh-TW" sz="1350" dirty="0"/>
              <a:t> style.</a:t>
            </a:r>
          </a:p>
          <a:p>
            <a:pPr marL="0" indent="0">
              <a:buNone/>
            </a:pPr>
            <a:r>
              <a:rPr lang="en-US" altLang="zh-TW" sz="1350" dirty="0"/>
              <a:t>    -r          reverse operation: convert (or patch) </a:t>
            </a:r>
            <a:r>
              <a:rPr lang="en-US" altLang="zh-TW" sz="1350" dirty="0" err="1"/>
              <a:t>hexdump</a:t>
            </a:r>
            <a:r>
              <a:rPr lang="en-US" altLang="zh-TW" sz="1350" dirty="0"/>
              <a:t> into binary.</a:t>
            </a:r>
          </a:p>
          <a:p>
            <a:pPr marL="0" indent="0">
              <a:buNone/>
            </a:pPr>
            <a:r>
              <a:rPr lang="en-US" altLang="zh-TW" sz="1350" dirty="0"/>
              <a:t>    -r -s off   revert with &lt;off&gt; added to file positions found in </a:t>
            </a:r>
            <a:r>
              <a:rPr lang="en-US" altLang="zh-TW" sz="1350" dirty="0" err="1"/>
              <a:t>hexdump</a:t>
            </a:r>
            <a:r>
              <a:rPr lang="en-US" altLang="zh-TW" sz="1350" dirty="0"/>
              <a:t>.</a:t>
            </a:r>
          </a:p>
          <a:p>
            <a:pPr marL="0" indent="0">
              <a:buNone/>
            </a:pPr>
            <a:r>
              <a:rPr lang="en-US" altLang="zh-TW" sz="1350" dirty="0"/>
              <a:t>    -s [+][-]seek  start at &lt;seek&gt; bytes abs. (or +: rel.) </a:t>
            </a:r>
            <a:r>
              <a:rPr lang="en-US" altLang="zh-TW" sz="1350" dirty="0" err="1"/>
              <a:t>infile</a:t>
            </a:r>
            <a:r>
              <a:rPr lang="en-US" altLang="zh-TW" sz="1350" dirty="0"/>
              <a:t> offset.</a:t>
            </a:r>
          </a:p>
          <a:p>
            <a:pPr marL="0" indent="0">
              <a:buNone/>
            </a:pPr>
            <a:r>
              <a:rPr lang="en-US" altLang="zh-TW" sz="1350" dirty="0"/>
              <a:t>    -u          use upper case hex letters.</a:t>
            </a:r>
          </a:p>
          <a:p>
            <a:pPr marL="0" indent="0">
              <a:buNone/>
            </a:pPr>
            <a:r>
              <a:rPr lang="en-US" altLang="zh-TW" sz="1350" dirty="0"/>
              <a:t>    -v          show version: "</a:t>
            </a:r>
            <a:r>
              <a:rPr lang="en-US" altLang="zh-TW" sz="1350" dirty="0" err="1"/>
              <a:t>xxd</a:t>
            </a:r>
            <a:r>
              <a:rPr lang="en-US" altLang="zh-TW" sz="1350" dirty="0"/>
              <a:t> V1.10 27oct98 by </a:t>
            </a:r>
            <a:r>
              <a:rPr lang="en-US" altLang="zh-TW" sz="1350" dirty="0" err="1"/>
              <a:t>Juergen</a:t>
            </a:r>
            <a:r>
              <a:rPr lang="en-US" altLang="zh-TW" sz="1350" dirty="0"/>
              <a:t> </a:t>
            </a:r>
            <a:r>
              <a:rPr lang="en-US" altLang="zh-TW" sz="1350" dirty="0" err="1"/>
              <a:t>Weigert</a:t>
            </a:r>
            <a:r>
              <a:rPr lang="en-US" altLang="zh-TW" sz="1350" dirty="0"/>
              <a:t>".</a:t>
            </a:r>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0167338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normAutofit fontScale="77500" lnSpcReduction="20000"/>
          </a:bodyPr>
          <a:lstStyle/>
          <a:p>
            <a:pPr marL="0" indent="0">
              <a:buNone/>
            </a:pPr>
            <a:r>
              <a:rPr lang="en-US" altLang="zh-TW" dirty="0" err="1"/>
              <a:t>root@kali</a:t>
            </a:r>
            <a:r>
              <a:rPr lang="en-US" altLang="zh-TW" dirty="0"/>
              <a:t>:~/Desktop# </a:t>
            </a:r>
            <a:r>
              <a:rPr lang="en-US" altLang="zh-TW" dirty="0" err="1"/>
              <a:t>xxd</a:t>
            </a:r>
            <a:r>
              <a:rPr lang="en-US" altLang="zh-TW" dirty="0"/>
              <a:t> ezmonay.jpg | head </a:t>
            </a:r>
          </a:p>
          <a:p>
            <a:pPr marL="0" indent="0">
              <a:buNone/>
            </a:pPr>
            <a:r>
              <a:rPr lang="en-US" altLang="zh-TW" dirty="0"/>
              <a:t>00000000: </a:t>
            </a:r>
            <a:r>
              <a:rPr lang="en-US" altLang="zh-TW" b="1" dirty="0">
                <a:effectLst>
                  <a:outerShdw blurRad="38100" dist="38100" dir="2700000" algn="tl">
                    <a:srgbClr val="000000">
                      <a:alpha val="43137"/>
                    </a:srgbClr>
                  </a:outerShdw>
                </a:effectLst>
              </a:rPr>
              <a:t>0101 01</a:t>
            </a:r>
            <a:r>
              <a:rPr lang="en-US" altLang="zh-TW" dirty="0"/>
              <a:t>00 4800 4800 00ff db00 4300 0302  ....H.H.....C...</a:t>
            </a:r>
          </a:p>
          <a:p>
            <a:pPr marL="0" indent="0">
              <a:buNone/>
            </a:pPr>
            <a:r>
              <a:rPr lang="en-US" altLang="zh-TW" dirty="0"/>
              <a:t>00000010: 0203 0202 0303 0303 0403 0304 0508 0505  ................</a:t>
            </a:r>
          </a:p>
          <a:p>
            <a:pPr marL="0" indent="0">
              <a:buNone/>
            </a:pPr>
            <a:r>
              <a:rPr lang="en-US" altLang="zh-TW" dirty="0"/>
              <a:t>00000020: 0404 050a 0707 0608 0c0a 0c0c 0b0a 0b0b  ................</a:t>
            </a:r>
          </a:p>
          <a:p>
            <a:pPr marL="0" indent="0">
              <a:buNone/>
            </a:pPr>
            <a:r>
              <a:rPr lang="en-US" altLang="zh-TW" dirty="0"/>
              <a:t>00000030: 0d0e 1210 0d0e 110e 0b0b 1016 1011 1314  ................</a:t>
            </a:r>
          </a:p>
          <a:p>
            <a:pPr marL="0" indent="0">
              <a:buNone/>
            </a:pPr>
            <a:r>
              <a:rPr lang="en-US" altLang="zh-TW" dirty="0"/>
              <a:t>00000040: 1515 150c 0f17 1816 1418 1214 1514 </a:t>
            </a:r>
            <a:r>
              <a:rPr lang="en-US" altLang="zh-TW" dirty="0" err="1"/>
              <a:t>ffdb</a:t>
            </a:r>
            <a:r>
              <a:rPr lang="en-US" altLang="zh-TW" dirty="0"/>
              <a:t>  ................</a:t>
            </a:r>
          </a:p>
          <a:p>
            <a:pPr marL="0" indent="0">
              <a:buNone/>
            </a:pPr>
            <a:r>
              <a:rPr lang="en-US" altLang="zh-TW" dirty="0"/>
              <a:t>00000050: 0043 0103 0404 0504 0509 0505 0914 0d0b  .C..............</a:t>
            </a:r>
          </a:p>
          <a:p>
            <a:pPr marL="0" indent="0">
              <a:buNone/>
            </a:pPr>
            <a:r>
              <a:rPr lang="en-US" altLang="zh-TW" dirty="0"/>
              <a:t>00000060: 0d14 1414 1414 1414 1414 1414 1414 1414  ................</a:t>
            </a:r>
          </a:p>
          <a:p>
            <a:pPr marL="0" indent="0">
              <a:buNone/>
            </a:pPr>
            <a:r>
              <a:rPr lang="en-US" altLang="zh-TW" dirty="0"/>
              <a:t>00000070: 1414 1414 1414 1414 1414 1414 1414 1414  ................</a:t>
            </a:r>
          </a:p>
          <a:p>
            <a:pPr marL="0" indent="0">
              <a:buNone/>
            </a:pPr>
            <a:r>
              <a:rPr lang="en-US" altLang="zh-TW" dirty="0"/>
              <a:t>00000080: 1414 1414 1414 1414 1414 1414 1414 1414  ................</a:t>
            </a:r>
          </a:p>
          <a:p>
            <a:pPr marL="0" indent="0">
              <a:buNone/>
            </a:pPr>
            <a:r>
              <a:rPr lang="en-US" altLang="zh-TW" dirty="0"/>
              <a:t>00000090: 1414 14ff c200 1108 0168 01e0 0301 1100  .........h......</a:t>
            </a:r>
          </a:p>
          <a:p>
            <a:pPr marL="0" indent="0">
              <a:buNone/>
            </a:pPr>
            <a:endParaRPr lang="zh-TW" altLang="en-US" dirty="0"/>
          </a:p>
        </p:txBody>
      </p:sp>
      <p:sp>
        <p:nvSpPr>
          <p:cNvPr id="4" name="矩形 3"/>
          <p:cNvSpPr/>
          <p:nvPr/>
        </p:nvSpPr>
        <p:spPr>
          <a:xfrm>
            <a:off x="0" y="685800"/>
            <a:ext cx="9144000" cy="461665"/>
          </a:xfrm>
          <a:prstGeom prst="rect">
            <a:avLst/>
          </a:prstGeom>
          <a:solidFill>
            <a:schemeClr val="accent4">
              <a:lumMod val="50000"/>
            </a:schemeClr>
          </a:solidFill>
        </p:spPr>
        <p:txBody>
          <a:bodyPr wrap="square">
            <a:spAutoFit/>
          </a:bodyPr>
          <a:lstStyle/>
          <a:p>
            <a:r>
              <a:rPr lang="zh-TW" altLang="en-US" sz="2400" dirty="0">
                <a:solidFill>
                  <a:schemeClr val="bg1"/>
                </a:solidFill>
              </a:rPr>
              <a:t>使用</a:t>
            </a:r>
            <a:r>
              <a:rPr lang="en-US" altLang="zh-TW" sz="2400" dirty="0" err="1">
                <a:solidFill>
                  <a:schemeClr val="bg1"/>
                </a:solidFill>
              </a:rPr>
              <a:t>xxd</a:t>
            </a:r>
            <a:r>
              <a:rPr lang="zh-TW" altLang="en-US" sz="2400" dirty="0">
                <a:solidFill>
                  <a:schemeClr val="bg1"/>
                </a:solidFill>
              </a:rPr>
              <a:t>查看檔案格式</a:t>
            </a:r>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10804687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271849" y="1905577"/>
            <a:ext cx="8699156" cy="1361624"/>
          </a:xfrm>
        </p:spPr>
        <p:txBody>
          <a:bodyPr>
            <a:normAutofit fontScale="62500" lnSpcReduction="20000"/>
          </a:bodyPr>
          <a:lstStyle/>
          <a:p>
            <a:pPr marL="0" indent="0">
              <a:buNone/>
            </a:pPr>
            <a:r>
              <a:rPr lang="en-US" altLang="zh-TW" dirty="0" err="1"/>
              <a:t>root@kali</a:t>
            </a:r>
            <a:r>
              <a:rPr lang="en-US" altLang="zh-TW" dirty="0"/>
              <a:t>:~/Desktop# </a:t>
            </a:r>
            <a:r>
              <a:rPr lang="en-US" altLang="zh-TW" b="1" dirty="0" err="1">
                <a:solidFill>
                  <a:srgbClr val="FF0000"/>
                </a:solidFill>
                <a:effectLst>
                  <a:outerShdw blurRad="38100" dist="38100" dir="2700000" algn="tl">
                    <a:srgbClr val="000000">
                      <a:alpha val="43137"/>
                    </a:srgbClr>
                  </a:outerShdw>
                </a:effectLst>
              </a:rPr>
              <a:t>printf</a:t>
            </a:r>
            <a:r>
              <a:rPr lang="en-US" altLang="zh-TW" b="1" dirty="0">
                <a:solidFill>
                  <a:srgbClr val="FF0000"/>
                </a:solidFill>
                <a:effectLst>
                  <a:outerShdw blurRad="38100" dist="38100" dir="2700000" algn="tl">
                    <a:srgbClr val="000000">
                      <a:alpha val="43137"/>
                    </a:srgbClr>
                  </a:outerShdw>
                </a:effectLst>
              </a:rPr>
              <a:t> '\</a:t>
            </a:r>
            <a:r>
              <a:rPr lang="en-US" altLang="zh-TW" b="1" dirty="0" err="1">
                <a:solidFill>
                  <a:srgbClr val="FF0000"/>
                </a:solidFill>
                <a:effectLst>
                  <a:outerShdw blurRad="38100" dist="38100" dir="2700000" algn="tl">
                    <a:srgbClr val="000000">
                      <a:alpha val="43137"/>
                    </a:srgbClr>
                  </a:outerShdw>
                </a:effectLst>
              </a:rPr>
              <a:t>xff</a:t>
            </a:r>
            <a:r>
              <a:rPr lang="en-US" altLang="zh-TW" b="1" dirty="0">
                <a:solidFill>
                  <a:srgbClr val="FF0000"/>
                </a:solidFill>
                <a:effectLst>
                  <a:outerShdw blurRad="38100" dist="38100" dir="2700000" algn="tl">
                    <a:srgbClr val="000000">
                      <a:alpha val="43137"/>
                    </a:srgbClr>
                  </a:outerShdw>
                </a:effectLst>
              </a:rPr>
              <a:t>\xd8\</a:t>
            </a:r>
            <a:r>
              <a:rPr lang="en-US" altLang="zh-TW" b="1" dirty="0" err="1">
                <a:solidFill>
                  <a:srgbClr val="FF0000"/>
                </a:solidFill>
                <a:effectLst>
                  <a:outerShdw blurRad="38100" dist="38100" dir="2700000" algn="tl">
                    <a:srgbClr val="000000">
                      <a:alpha val="43137"/>
                    </a:srgbClr>
                  </a:outerShdw>
                </a:effectLst>
              </a:rPr>
              <a:t>xff</a:t>
            </a:r>
            <a:r>
              <a:rPr lang="en-US" altLang="zh-TW" b="1" dirty="0">
                <a:solidFill>
                  <a:srgbClr val="FF0000"/>
                </a:solidFill>
                <a:effectLst>
                  <a:outerShdw blurRad="38100" dist="38100" dir="2700000" algn="tl">
                    <a:srgbClr val="000000">
                      <a:alpha val="43137"/>
                    </a:srgbClr>
                  </a:outerShdw>
                </a:effectLst>
              </a:rPr>
              <a:t>' | </a:t>
            </a:r>
            <a:r>
              <a:rPr lang="en-US" altLang="zh-TW" b="1" dirty="0" err="1">
                <a:solidFill>
                  <a:srgbClr val="FF0000"/>
                </a:solidFill>
                <a:effectLst>
                  <a:outerShdw blurRad="38100" dist="38100" dir="2700000" algn="tl">
                    <a:srgbClr val="000000">
                      <a:alpha val="43137"/>
                    </a:srgbClr>
                  </a:outerShdw>
                </a:effectLst>
              </a:rPr>
              <a:t>dd</a:t>
            </a:r>
            <a:r>
              <a:rPr lang="en-US" altLang="zh-TW" b="1" dirty="0">
                <a:solidFill>
                  <a:srgbClr val="FF0000"/>
                </a:solidFill>
                <a:effectLst>
                  <a:outerShdw blurRad="38100" dist="38100" dir="2700000" algn="tl">
                    <a:srgbClr val="000000">
                      <a:alpha val="43137"/>
                    </a:srgbClr>
                  </a:outerShdw>
                </a:effectLst>
              </a:rPr>
              <a:t> of=ezmonay.jpg </a:t>
            </a:r>
            <a:r>
              <a:rPr lang="en-US" altLang="zh-TW" b="1" dirty="0" err="1">
                <a:solidFill>
                  <a:srgbClr val="FF0000"/>
                </a:solidFill>
                <a:effectLst>
                  <a:outerShdw blurRad="38100" dist="38100" dir="2700000" algn="tl">
                    <a:srgbClr val="000000">
                      <a:alpha val="43137"/>
                    </a:srgbClr>
                  </a:outerShdw>
                </a:effectLst>
              </a:rPr>
              <a:t>bs</a:t>
            </a:r>
            <a:r>
              <a:rPr lang="en-US" altLang="zh-TW" b="1" dirty="0">
                <a:solidFill>
                  <a:srgbClr val="FF0000"/>
                </a:solidFill>
                <a:effectLst>
                  <a:outerShdw blurRad="38100" dist="38100" dir="2700000" algn="tl">
                    <a:srgbClr val="000000">
                      <a:alpha val="43137"/>
                    </a:srgbClr>
                  </a:outerShdw>
                </a:effectLst>
              </a:rPr>
              <a:t>=1 seek=0 conv=</a:t>
            </a:r>
            <a:r>
              <a:rPr lang="en-US" altLang="zh-TW" b="1" dirty="0" err="1">
                <a:solidFill>
                  <a:srgbClr val="FF0000"/>
                </a:solidFill>
                <a:effectLst>
                  <a:outerShdw blurRad="38100" dist="38100" dir="2700000" algn="tl">
                    <a:srgbClr val="000000">
                      <a:alpha val="43137"/>
                    </a:srgbClr>
                  </a:outerShdw>
                </a:effectLst>
              </a:rPr>
              <a:t>notrunc</a:t>
            </a:r>
            <a:endParaRPr lang="en-US" altLang="zh-TW" b="1" dirty="0">
              <a:solidFill>
                <a:srgbClr val="FF0000"/>
              </a:solidFill>
              <a:effectLst>
                <a:outerShdw blurRad="38100" dist="38100" dir="2700000" algn="tl">
                  <a:srgbClr val="000000">
                    <a:alpha val="43137"/>
                  </a:srgbClr>
                </a:outerShdw>
              </a:effectLst>
            </a:endParaRPr>
          </a:p>
          <a:p>
            <a:pPr marL="0" indent="0">
              <a:buNone/>
            </a:pPr>
            <a:r>
              <a:rPr lang="en-US" altLang="zh-TW" dirty="0"/>
              <a:t>3+0 records in</a:t>
            </a:r>
          </a:p>
          <a:p>
            <a:pPr marL="0" indent="0">
              <a:buNone/>
            </a:pPr>
            <a:r>
              <a:rPr lang="en-US" altLang="zh-TW" dirty="0"/>
              <a:t>3+0 records out</a:t>
            </a:r>
          </a:p>
          <a:p>
            <a:pPr marL="0" indent="0">
              <a:buNone/>
            </a:pPr>
            <a:r>
              <a:rPr lang="en-US" altLang="zh-TW" dirty="0"/>
              <a:t>3 bytes copied, 0.00058475 s, 5.1 kB/s</a:t>
            </a:r>
          </a:p>
        </p:txBody>
      </p:sp>
      <p:sp>
        <p:nvSpPr>
          <p:cNvPr id="4" name="矩形 3"/>
          <p:cNvSpPr/>
          <p:nvPr/>
        </p:nvSpPr>
        <p:spPr>
          <a:xfrm>
            <a:off x="0" y="990600"/>
            <a:ext cx="9144000" cy="461665"/>
          </a:xfrm>
          <a:prstGeom prst="rect">
            <a:avLst/>
          </a:prstGeom>
          <a:solidFill>
            <a:schemeClr val="accent4">
              <a:lumMod val="50000"/>
            </a:schemeClr>
          </a:solidFill>
        </p:spPr>
        <p:txBody>
          <a:bodyPr wrap="square">
            <a:spAutoFit/>
          </a:bodyPr>
          <a:lstStyle/>
          <a:p>
            <a:r>
              <a:rPr lang="zh-TW" altLang="en-US" sz="2400" dirty="0">
                <a:solidFill>
                  <a:schemeClr val="bg1"/>
                </a:solidFill>
              </a:rPr>
              <a:t>修改成正確的檔案格式</a:t>
            </a:r>
          </a:p>
        </p:txBody>
      </p:sp>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7684959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950008" y="2212147"/>
            <a:ext cx="6538269" cy="3263504"/>
          </a:xfrm>
        </p:spPr>
        <p:txBody>
          <a:bodyPr>
            <a:normAutofit fontScale="55000" lnSpcReduction="20000"/>
          </a:bodyPr>
          <a:lstStyle/>
          <a:p>
            <a:pPr marL="0" indent="0">
              <a:buNone/>
            </a:pPr>
            <a:r>
              <a:rPr lang="en-US" altLang="zh-TW" dirty="0" err="1"/>
              <a:t>root@kali</a:t>
            </a:r>
            <a:r>
              <a:rPr lang="en-US" altLang="zh-TW" dirty="0"/>
              <a:t>:~/Desktop# </a:t>
            </a:r>
            <a:r>
              <a:rPr lang="en-US" altLang="zh-TW" b="1" dirty="0" err="1">
                <a:solidFill>
                  <a:srgbClr val="FF0000"/>
                </a:solidFill>
                <a:effectLst>
                  <a:outerShdw blurRad="38100" dist="38100" dir="2700000" algn="tl">
                    <a:srgbClr val="000000">
                      <a:alpha val="43137"/>
                    </a:srgbClr>
                  </a:outerShdw>
                </a:effectLst>
              </a:rPr>
              <a:t>xxd</a:t>
            </a:r>
            <a:r>
              <a:rPr lang="en-US" altLang="zh-TW" b="1" dirty="0">
                <a:solidFill>
                  <a:srgbClr val="FF0000"/>
                </a:solidFill>
                <a:effectLst>
                  <a:outerShdw blurRad="38100" dist="38100" dir="2700000" algn="tl">
                    <a:srgbClr val="000000">
                      <a:alpha val="43137"/>
                    </a:srgbClr>
                  </a:outerShdw>
                </a:effectLst>
              </a:rPr>
              <a:t> ezmonay.jpg | head </a:t>
            </a:r>
          </a:p>
          <a:p>
            <a:pPr marL="0" indent="0">
              <a:buNone/>
            </a:pPr>
            <a:r>
              <a:rPr lang="en-US" altLang="zh-TW" dirty="0"/>
              <a:t>00000000: </a:t>
            </a:r>
            <a:r>
              <a:rPr lang="en-US" altLang="zh-TW" b="1" dirty="0">
                <a:solidFill>
                  <a:srgbClr val="FF0000"/>
                </a:solidFill>
                <a:effectLst>
                  <a:outerShdw blurRad="38100" dist="38100" dir="2700000" algn="tl">
                    <a:srgbClr val="000000">
                      <a:alpha val="43137"/>
                    </a:srgbClr>
                  </a:outerShdw>
                </a:effectLst>
              </a:rPr>
              <a:t>ffd8 ff</a:t>
            </a:r>
            <a:r>
              <a:rPr lang="en-US" altLang="zh-TW" dirty="0"/>
              <a:t>00 4800 4800 00ff db00 4300 0302  ....H.H.....C...</a:t>
            </a:r>
          </a:p>
          <a:p>
            <a:pPr marL="0" indent="0">
              <a:buNone/>
            </a:pPr>
            <a:r>
              <a:rPr lang="en-US" altLang="zh-TW" dirty="0"/>
              <a:t>00000010: 0203 0202 0303 0303 0403 0304 0508 0505  ................</a:t>
            </a:r>
          </a:p>
          <a:p>
            <a:pPr marL="0" indent="0">
              <a:buNone/>
            </a:pPr>
            <a:r>
              <a:rPr lang="en-US" altLang="zh-TW" dirty="0"/>
              <a:t>00000020: 0404 050a 0707 0608 0c0a 0c0c 0b0a 0b0b  ................</a:t>
            </a:r>
          </a:p>
          <a:p>
            <a:pPr marL="0" indent="0">
              <a:buNone/>
            </a:pPr>
            <a:r>
              <a:rPr lang="en-US" altLang="zh-TW" dirty="0"/>
              <a:t>00000030: 0d0e 1210 0d0e 110e 0b0b 1016 1011 1314  ................</a:t>
            </a:r>
          </a:p>
          <a:p>
            <a:pPr marL="0" indent="0">
              <a:buNone/>
            </a:pPr>
            <a:r>
              <a:rPr lang="en-US" altLang="zh-TW" dirty="0"/>
              <a:t>00000040: 1515 150c 0f17 1816 1418 1214 1514 </a:t>
            </a:r>
            <a:r>
              <a:rPr lang="en-US" altLang="zh-TW" dirty="0" err="1"/>
              <a:t>ffdb</a:t>
            </a:r>
            <a:r>
              <a:rPr lang="en-US" altLang="zh-TW" dirty="0"/>
              <a:t>  ................</a:t>
            </a:r>
          </a:p>
          <a:p>
            <a:pPr marL="0" indent="0">
              <a:buNone/>
            </a:pPr>
            <a:r>
              <a:rPr lang="en-US" altLang="zh-TW" dirty="0"/>
              <a:t>00000050: 0043 0103 0404 0504 0509 0505 0914 0d0b  .C..............</a:t>
            </a:r>
          </a:p>
          <a:p>
            <a:pPr marL="0" indent="0">
              <a:buNone/>
            </a:pPr>
            <a:r>
              <a:rPr lang="en-US" altLang="zh-TW" dirty="0"/>
              <a:t>00000060: 0d14 1414 1414 1414 1414 1414 1414 1414  ................</a:t>
            </a:r>
          </a:p>
          <a:p>
            <a:pPr marL="0" indent="0">
              <a:buNone/>
            </a:pPr>
            <a:r>
              <a:rPr lang="en-US" altLang="zh-TW" dirty="0"/>
              <a:t>00000070: 1414 1414 1414 1414 1414 1414 1414 1414  ................</a:t>
            </a:r>
          </a:p>
          <a:p>
            <a:pPr marL="0" indent="0">
              <a:buNone/>
            </a:pPr>
            <a:r>
              <a:rPr lang="en-US" altLang="zh-TW" dirty="0"/>
              <a:t>00000080: 1414 1414 1414 1414 1414 1414 1414 1414  ................</a:t>
            </a:r>
          </a:p>
          <a:p>
            <a:pPr marL="0" indent="0">
              <a:buNone/>
            </a:pPr>
            <a:r>
              <a:rPr lang="en-US" altLang="zh-TW" dirty="0"/>
              <a:t>00000090: 1414 14ff c200 1108 0168 01e0 0301 1100  .........h......</a:t>
            </a:r>
          </a:p>
        </p:txBody>
      </p:sp>
      <p:sp>
        <p:nvSpPr>
          <p:cNvPr id="4" name="矩形 3"/>
          <p:cNvSpPr/>
          <p:nvPr/>
        </p:nvSpPr>
        <p:spPr>
          <a:xfrm>
            <a:off x="-6096" y="838200"/>
            <a:ext cx="9144000" cy="461665"/>
          </a:xfrm>
          <a:prstGeom prst="rect">
            <a:avLst/>
          </a:prstGeom>
          <a:solidFill>
            <a:schemeClr val="accent4">
              <a:lumMod val="50000"/>
            </a:schemeClr>
          </a:solidFill>
        </p:spPr>
        <p:txBody>
          <a:bodyPr wrap="square">
            <a:spAutoFit/>
          </a:bodyPr>
          <a:lstStyle/>
          <a:p>
            <a:r>
              <a:rPr lang="zh-TW" altLang="en-US" sz="2400" dirty="0">
                <a:solidFill>
                  <a:schemeClr val="bg1"/>
                </a:solidFill>
              </a:rPr>
              <a:t>再度查看檔案格式</a:t>
            </a:r>
          </a:p>
        </p:txBody>
      </p:sp>
      <p:sp>
        <p:nvSpPr>
          <p:cNvPr id="2" name="矩形 1"/>
          <p:cNvSpPr/>
          <p:nvPr/>
        </p:nvSpPr>
        <p:spPr>
          <a:xfrm>
            <a:off x="667346" y="1410532"/>
            <a:ext cx="4572000" cy="646331"/>
          </a:xfrm>
          <a:prstGeom prst="rect">
            <a:avLst/>
          </a:prstGeom>
        </p:spPr>
        <p:txBody>
          <a:bodyPr>
            <a:spAutoFit/>
          </a:bodyPr>
          <a:lstStyle/>
          <a:p>
            <a:r>
              <a:rPr lang="en-US" altLang="zh-TW" dirty="0" err="1"/>
              <a:t>root@kali</a:t>
            </a:r>
            <a:r>
              <a:rPr lang="en-US" altLang="zh-TW" dirty="0"/>
              <a:t>:~/Desktop# </a:t>
            </a:r>
            <a:r>
              <a:rPr lang="en-US" altLang="zh-TW" b="1" dirty="0">
                <a:solidFill>
                  <a:srgbClr val="FF0000"/>
                </a:solidFill>
                <a:effectLst>
                  <a:outerShdw blurRad="38100" dist="38100" dir="2700000" algn="tl">
                    <a:srgbClr val="000000">
                      <a:alpha val="43137"/>
                    </a:srgbClr>
                  </a:outerShdw>
                </a:effectLst>
              </a:rPr>
              <a:t>file ezmonay.</a:t>
            </a:r>
            <a:r>
              <a:rPr lang="en-US" altLang="zh-TW" dirty="0"/>
              <a:t>jpg</a:t>
            </a:r>
          </a:p>
          <a:p>
            <a:r>
              <a:rPr lang="en-US" altLang="zh-TW" dirty="0"/>
              <a:t>ezmonay.jpg: JPEG image data</a:t>
            </a:r>
          </a:p>
        </p:txBody>
      </p:sp>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36401336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p:cNvPicPr>
            <a:picLocks noGrp="1" noChangeAspect="1"/>
          </p:cNvPicPr>
          <p:nvPr>
            <p:ph idx="1"/>
          </p:nvPr>
        </p:nvPicPr>
        <p:blipFill rotWithShape="1">
          <a:blip r:embed="rId2"/>
          <a:srcRect t="996"/>
          <a:stretch/>
        </p:blipFill>
        <p:spPr>
          <a:xfrm>
            <a:off x="1295400" y="1295400"/>
            <a:ext cx="5836454" cy="3819765"/>
          </a:xfrm>
          <a:prstGeom prst="rect">
            <a:avLst/>
          </a:prstGeom>
        </p:spPr>
      </p:pic>
      <p:pic>
        <p:nvPicPr>
          <p:cNvPr id="4" name="圖片 3">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4254988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sz="half" idx="1"/>
          </p:nvPr>
        </p:nvPicPr>
        <p:blipFill rotWithShape="1">
          <a:blip r:embed="rId2"/>
          <a:srcRect l="10000" r="9999"/>
          <a:stretch/>
        </p:blipFill>
        <p:spPr>
          <a:xfrm>
            <a:off x="4327564" y="1994072"/>
            <a:ext cx="2230755" cy="3576608"/>
          </a:xfrm>
          <a:prstGeom prst="rect">
            <a:avLst/>
          </a:prstGeom>
        </p:spPr>
      </p:pic>
      <p:pic>
        <p:nvPicPr>
          <p:cNvPr id="6" name="內容版面配置區 5"/>
          <p:cNvPicPr>
            <a:picLocks noGrp="1" noChangeAspect="1"/>
          </p:cNvPicPr>
          <p:nvPr>
            <p:ph sz="half" idx="2"/>
          </p:nvPr>
        </p:nvPicPr>
        <p:blipFill>
          <a:blip r:embed="rId3"/>
          <a:stretch>
            <a:fillRect/>
          </a:stretch>
        </p:blipFill>
        <p:spPr>
          <a:xfrm>
            <a:off x="6558319" y="2092926"/>
            <a:ext cx="2273990" cy="3527228"/>
          </a:xfrm>
          <a:prstGeom prst="rect">
            <a:avLst/>
          </a:prstGeom>
        </p:spPr>
      </p:pic>
      <p:sp>
        <p:nvSpPr>
          <p:cNvPr id="2" name="矩形 1"/>
          <p:cNvSpPr/>
          <p:nvPr/>
        </p:nvSpPr>
        <p:spPr>
          <a:xfrm>
            <a:off x="0" y="1196031"/>
            <a:ext cx="9144000" cy="646331"/>
          </a:xfrm>
          <a:prstGeom prst="rect">
            <a:avLst/>
          </a:prstGeom>
          <a:solidFill>
            <a:schemeClr val="accent4">
              <a:lumMod val="50000"/>
            </a:schemeClr>
          </a:solidFill>
        </p:spPr>
        <p:txBody>
          <a:bodyPr wrap="square">
            <a:spAutoFit/>
          </a:bodyPr>
          <a:lstStyle/>
          <a:p>
            <a:r>
              <a:rPr lang="en-US" altLang="zh-TW" sz="3600" dirty="0">
                <a:solidFill>
                  <a:schemeClr val="bg1"/>
                </a:solidFill>
              </a:rPr>
              <a:t>Data Hiding and STEGANOGRAPHY</a:t>
            </a:r>
            <a:endParaRPr lang="zh-TW" altLang="en-US" sz="3600" dirty="0">
              <a:solidFill>
                <a:schemeClr val="bg1"/>
              </a:solidFill>
            </a:endParaRPr>
          </a:p>
        </p:txBody>
      </p:sp>
      <p:pic>
        <p:nvPicPr>
          <p:cNvPr id="3" name="圖片 2"/>
          <p:cNvPicPr>
            <a:picLocks noChangeAspect="1"/>
          </p:cNvPicPr>
          <p:nvPr/>
        </p:nvPicPr>
        <p:blipFill>
          <a:blip r:embed="rId4"/>
          <a:stretch>
            <a:fillRect/>
          </a:stretch>
        </p:blipFill>
        <p:spPr>
          <a:xfrm>
            <a:off x="239218" y="1994072"/>
            <a:ext cx="2859605" cy="3781682"/>
          </a:xfrm>
          <a:prstGeom prst="rect">
            <a:avLst/>
          </a:prstGeom>
        </p:spPr>
      </p:pic>
      <p:sp>
        <p:nvSpPr>
          <p:cNvPr id="4" name="矩形 3"/>
          <p:cNvSpPr/>
          <p:nvPr/>
        </p:nvSpPr>
        <p:spPr>
          <a:xfrm>
            <a:off x="2916183" y="2056047"/>
            <a:ext cx="1594022" cy="3831818"/>
          </a:xfrm>
          <a:prstGeom prst="rect">
            <a:avLst/>
          </a:prstGeom>
          <a:solidFill>
            <a:srgbClr val="FFFF00"/>
          </a:solidFill>
        </p:spPr>
        <p:txBody>
          <a:bodyPr wrap="square">
            <a:spAutoFit/>
          </a:bodyPr>
          <a:lstStyle/>
          <a:p>
            <a:r>
              <a:rPr lang="zh-TW" altLang="en-US" sz="1350" dirty="0"/>
              <a:t>隱寫術是一門關於信息隱藏的技巧與科學，所謂信息隱藏指的是不讓除預期的接收者之外的任何人知曉信息的傳遞事件或者信息的內容。</a:t>
            </a:r>
            <a:endParaRPr lang="en-US" altLang="zh-TW" sz="1350" dirty="0"/>
          </a:p>
          <a:p>
            <a:endParaRPr lang="en-US" altLang="zh-TW" sz="1350" dirty="0"/>
          </a:p>
          <a:p>
            <a:r>
              <a:rPr lang="zh-TW" altLang="en-US" sz="1350" dirty="0"/>
              <a:t>隱寫術的英文叫做</a:t>
            </a:r>
            <a:r>
              <a:rPr lang="en-US" altLang="zh-TW" sz="1350" dirty="0"/>
              <a:t>Steganography</a:t>
            </a:r>
            <a:r>
              <a:rPr lang="zh-TW" altLang="en-US" sz="1350" dirty="0"/>
              <a:t>，來源於特里特米烏斯的一本講述密碼學與隱寫術的著作</a:t>
            </a:r>
            <a:r>
              <a:rPr lang="en-US" altLang="zh-TW" sz="1350" dirty="0" err="1"/>
              <a:t>Steganographia</a:t>
            </a:r>
            <a:r>
              <a:rPr lang="zh-TW" altLang="en-US" sz="1350" dirty="0"/>
              <a:t>，該書書名源於希臘語，意為「隱秘書寫」</a:t>
            </a:r>
          </a:p>
        </p:txBody>
      </p:sp>
      <p:pic>
        <p:nvPicPr>
          <p:cNvPr id="8" name="圖片 7">
            <a:extLst>
              <a:ext uri="{FF2B5EF4-FFF2-40B4-BE49-F238E27FC236}">
                <a16:creationId xmlns:a16="http://schemas.microsoft.com/office/drawing/2014/main" id="{016291E8-051C-4EDF-A068-4C8F8B0B05DB}"/>
              </a:ext>
            </a:extLst>
          </p:cNvPr>
          <p:cNvPicPr>
            <a:picLocks noChangeAspect="1"/>
          </p:cNvPicPr>
          <p:nvPr/>
        </p:nvPicPr>
        <p:blipFill>
          <a:blip r:embed="rId5"/>
          <a:stretch>
            <a:fillRect/>
          </a:stretch>
        </p:blipFill>
        <p:spPr>
          <a:xfrm>
            <a:off x="-88776" y="6207487"/>
            <a:ext cx="9232776" cy="675546"/>
          </a:xfrm>
          <a:prstGeom prst="rect">
            <a:avLst/>
          </a:prstGeom>
        </p:spPr>
      </p:pic>
    </p:spTree>
    <p:extLst>
      <p:ext uri="{BB962C8B-B14F-4D97-AF65-F5344CB8AC3E}">
        <p14:creationId xmlns:p14="http://schemas.microsoft.com/office/powerpoint/2010/main" val="460709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9144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050" dirty="0" smtClean="0"/>
              <a:t>文件</a:t>
            </a:r>
            <a:r>
              <a:rPr lang="zh-TW" altLang="zh-TW" sz="4050" dirty="0"/>
              <a:t>隱寫</a:t>
            </a:r>
            <a:r>
              <a:rPr lang="zh-TW" altLang="zh-TW" sz="4050" dirty="0" smtClean="0"/>
              <a:t>術</a:t>
            </a:r>
            <a:endParaRPr lang="en-US" altLang="zh-TW" sz="4050" dirty="0" smtClean="0"/>
          </a:p>
          <a:p>
            <a:pPr algn="ctr"/>
            <a:r>
              <a:rPr lang="en-US" altLang="zh-TW" sz="4050" dirty="0" smtClean="0"/>
              <a:t>WORD</a:t>
            </a:r>
            <a:r>
              <a:rPr lang="zh-TW" altLang="en-US" sz="4050" dirty="0"/>
              <a:t>、</a:t>
            </a:r>
            <a:r>
              <a:rPr lang="en-US" altLang="zh-TW" sz="4050" dirty="0"/>
              <a:t>PDF</a:t>
            </a:r>
            <a:r>
              <a:rPr lang="zh-TW" altLang="en-US" sz="4050" dirty="0"/>
              <a:t>的隱藏資訊</a:t>
            </a:r>
          </a:p>
        </p:txBody>
      </p:sp>
    </p:spTree>
    <p:extLst>
      <p:ext uri="{BB962C8B-B14F-4D97-AF65-F5344CB8AC3E}">
        <p14:creationId xmlns:p14="http://schemas.microsoft.com/office/powerpoint/2010/main" val="441687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625164"/>
            <a:ext cx="9144000" cy="15693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3600" dirty="0">
                <a:solidFill>
                  <a:schemeClr val="bg1"/>
                </a:solidFill>
              </a:rPr>
              <a:t>隱藏在</a:t>
            </a:r>
            <a:r>
              <a:rPr lang="en-US" altLang="zh-TW" sz="3600" dirty="0">
                <a:solidFill>
                  <a:schemeClr val="bg1"/>
                </a:solidFill>
              </a:rPr>
              <a:t>PDF</a:t>
            </a:r>
            <a:r>
              <a:rPr lang="zh-TW" altLang="en-US" sz="3600" dirty="0">
                <a:solidFill>
                  <a:schemeClr val="bg1"/>
                </a:solidFill>
              </a:rPr>
              <a:t>的機密</a:t>
            </a:r>
            <a:r>
              <a:rPr lang="en-US" altLang="zh-TW" sz="3600" dirty="0">
                <a:solidFill>
                  <a:schemeClr val="bg1"/>
                </a:solidFill>
              </a:rPr>
              <a:t>flag</a:t>
            </a:r>
            <a:endParaRPr lang="zh-TW" altLang="en-US" sz="3600" dirty="0">
              <a:solidFill>
                <a:schemeClr val="bg1"/>
              </a:solidFill>
            </a:endParaRPr>
          </a:p>
        </p:txBody>
      </p:sp>
      <p:pic>
        <p:nvPicPr>
          <p:cNvPr id="2" name="圖片 1"/>
          <p:cNvPicPr>
            <a:picLocks noChangeAspect="1"/>
          </p:cNvPicPr>
          <p:nvPr/>
        </p:nvPicPr>
        <p:blipFill>
          <a:blip r:embed="rId2"/>
          <a:stretch>
            <a:fillRect/>
          </a:stretch>
        </p:blipFill>
        <p:spPr>
          <a:xfrm>
            <a:off x="3529093" y="1901597"/>
            <a:ext cx="4211177" cy="1065368"/>
          </a:xfrm>
          <a:prstGeom prst="rect">
            <a:avLst/>
          </a:prstGeom>
        </p:spPr>
      </p:pic>
      <p:pic>
        <p:nvPicPr>
          <p:cNvPr id="5" name="圖片 4">
            <a:extLst>
              <a:ext uri="{FF2B5EF4-FFF2-40B4-BE49-F238E27FC236}">
                <a16:creationId xmlns:a16="http://schemas.microsoft.com/office/drawing/2014/main" id="{016291E8-051C-4EDF-A068-4C8F8B0B05DB}"/>
              </a:ext>
            </a:extLst>
          </p:cNvPr>
          <p:cNvPicPr>
            <a:picLocks noChangeAspect="1"/>
          </p:cNvPicPr>
          <p:nvPr/>
        </p:nvPicPr>
        <p:blipFill>
          <a:blip r:embed="rId3"/>
          <a:stretch>
            <a:fillRect/>
          </a:stretch>
        </p:blipFill>
        <p:spPr>
          <a:xfrm>
            <a:off x="-88776" y="6207487"/>
            <a:ext cx="9232776" cy="675546"/>
          </a:xfrm>
          <a:prstGeom prst="rect">
            <a:avLst/>
          </a:prstGeom>
        </p:spPr>
      </p:pic>
    </p:spTree>
    <p:extLst>
      <p:ext uri="{BB962C8B-B14F-4D97-AF65-F5344CB8AC3E}">
        <p14:creationId xmlns:p14="http://schemas.microsoft.com/office/powerpoint/2010/main" val="4268859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內容版面配置區 3"/>
          <p:cNvGraphicFramePr>
            <a:graphicFrameLocks noGrp="1"/>
          </p:cNvGraphicFramePr>
          <p:nvPr>
            <p:ph idx="1"/>
            <p:extLst/>
          </p:nvPr>
        </p:nvGraphicFramePr>
        <p:xfrm>
          <a:off x="185351" y="1996910"/>
          <a:ext cx="8371703" cy="2880360"/>
        </p:xfrm>
        <a:graphic>
          <a:graphicData uri="http://schemas.openxmlformats.org/drawingml/2006/table">
            <a:tbl>
              <a:tblPr firstRow="1" bandRow="1">
                <a:tableStyleId>{5C22544A-7EE6-4342-B048-85BDC9FD1C3A}</a:tableStyleId>
              </a:tblPr>
              <a:tblGrid>
                <a:gridCol w="4061897">
                  <a:extLst>
                    <a:ext uri="{9D8B030D-6E8A-4147-A177-3AD203B41FA5}">
                      <a16:colId xmlns:a16="http://schemas.microsoft.com/office/drawing/2014/main" val="20000"/>
                    </a:ext>
                  </a:extLst>
                </a:gridCol>
                <a:gridCol w="4309806">
                  <a:extLst>
                    <a:ext uri="{9D8B030D-6E8A-4147-A177-3AD203B41FA5}">
                      <a16:colId xmlns:a16="http://schemas.microsoft.com/office/drawing/2014/main" val="20001"/>
                    </a:ext>
                  </a:extLst>
                </a:gridCol>
              </a:tblGrid>
              <a:tr h="278130">
                <a:tc>
                  <a:txBody>
                    <a:bodyPr/>
                    <a:lstStyle/>
                    <a:p>
                      <a:endParaRPr lang="zh-TW" altLang="en-US" sz="1000" dirty="0"/>
                    </a:p>
                  </a:txBody>
                  <a:tcPr marL="68580" marR="68580" marT="34290" marB="34290"/>
                </a:tc>
                <a:tc>
                  <a:txBody>
                    <a:bodyPr/>
                    <a:lstStyle/>
                    <a:p>
                      <a:endParaRPr lang="zh-TW" altLang="en-US" sz="1000"/>
                    </a:p>
                  </a:txBody>
                  <a:tcPr marL="68580" marR="68580" marT="34290" marB="34290"/>
                </a:tc>
                <a:extLst>
                  <a:ext uri="{0D108BD9-81ED-4DB2-BD59-A6C34878D82A}">
                    <a16:rowId xmlns:a16="http://schemas.microsoft.com/office/drawing/2014/main" val="10000"/>
                  </a:ext>
                </a:extLst>
              </a:tr>
              <a:tr h="278130">
                <a:tc>
                  <a:txBody>
                    <a:bodyPr/>
                    <a:lstStyle/>
                    <a:p>
                      <a:r>
                        <a:rPr lang="en-US" altLang="zh-TW" sz="1000" dirty="0"/>
                        <a:t>PDF secrets - hiding &amp; revealing secrets in PDF documents</a:t>
                      </a:r>
                      <a:endParaRPr lang="zh-TW" altLang="en-US" sz="1000" dirty="0"/>
                    </a:p>
                  </a:txBody>
                  <a:tcPr marL="68580" marR="68580" marT="34290" marB="34290"/>
                </a:tc>
                <a:tc>
                  <a:txBody>
                    <a:bodyPr/>
                    <a:lstStyle/>
                    <a:p>
                      <a:r>
                        <a:rPr lang="en-US" altLang="zh-TW" sz="1000" dirty="0"/>
                        <a:t>https://www.slideshare.net/ange4771/pdf-secrets</a:t>
                      </a:r>
                      <a:endParaRPr lang="zh-TW" altLang="en-US" sz="1000" dirty="0"/>
                    </a:p>
                  </a:txBody>
                  <a:tcPr marL="68580" marR="68580" marT="34290" marB="34290"/>
                </a:tc>
                <a:extLst>
                  <a:ext uri="{0D108BD9-81ED-4DB2-BD59-A6C34878D82A}">
                    <a16:rowId xmlns:a16="http://schemas.microsoft.com/office/drawing/2014/main" val="10001"/>
                  </a:ext>
                </a:extLst>
              </a:tr>
              <a:tr h="377190">
                <a:tc>
                  <a:txBody>
                    <a:bodyPr/>
                    <a:lstStyle/>
                    <a:p>
                      <a:r>
                        <a:rPr lang="en-US" altLang="zh-TW" sz="1000" dirty="0"/>
                        <a:t>PDF File Format And Exploitation - </a:t>
                      </a:r>
                      <a:r>
                        <a:rPr lang="en-US" altLang="zh-TW" sz="1000" dirty="0" err="1"/>
                        <a:t>Hemanshu</a:t>
                      </a:r>
                      <a:r>
                        <a:rPr lang="en-US" altLang="zh-TW" sz="1000" dirty="0"/>
                        <a:t> </a:t>
                      </a:r>
                      <a:r>
                        <a:rPr lang="en-US" altLang="zh-TW" sz="1000" dirty="0" err="1"/>
                        <a:t>Asolia</a:t>
                      </a:r>
                      <a:endParaRPr lang="zh-TW" altLang="en-US" sz="1000" dirty="0"/>
                    </a:p>
                  </a:txBody>
                  <a:tcPr marL="68580" marR="68580" marT="34290" marB="34290"/>
                </a:tc>
                <a:tc>
                  <a:txBody>
                    <a:bodyPr/>
                    <a:lstStyle/>
                    <a:p>
                      <a:r>
                        <a:rPr lang="en-US" altLang="zh-TW" sz="1000" dirty="0"/>
                        <a:t>https://www.slideshare.net/null0x00/pdf-file-format-and-exploitation-hemanshu-asolia</a:t>
                      </a:r>
                      <a:endParaRPr lang="zh-TW" altLang="en-US" sz="1000" dirty="0"/>
                    </a:p>
                  </a:txBody>
                  <a:tcPr marL="68580" marR="68580" marT="34290" marB="34290"/>
                </a:tc>
                <a:extLst>
                  <a:ext uri="{0D108BD9-81ED-4DB2-BD59-A6C34878D82A}">
                    <a16:rowId xmlns:a16="http://schemas.microsoft.com/office/drawing/2014/main" val="10002"/>
                  </a:ext>
                </a:extLst>
              </a:tr>
              <a:tr h="278130">
                <a:tc>
                  <a:txBody>
                    <a:bodyPr/>
                    <a:lstStyle/>
                    <a:p>
                      <a:r>
                        <a:rPr lang="en-US" altLang="zh-TW" sz="1000" dirty="0"/>
                        <a:t>When your slides read themselves: a binary inception</a:t>
                      </a:r>
                      <a:endParaRPr lang="zh-TW" altLang="en-US" sz="1000" dirty="0"/>
                    </a:p>
                  </a:txBody>
                  <a:tcPr marL="68580" marR="68580" marT="34290" marB="34290"/>
                </a:tc>
                <a:tc>
                  <a:txBody>
                    <a:bodyPr/>
                    <a:lstStyle/>
                    <a:p>
                      <a:r>
                        <a:rPr lang="en-US" altLang="zh-TW" sz="1000" dirty="0"/>
                        <a:t>https://www.slideshare.net/ange4771/a-binary-inception</a:t>
                      </a:r>
                      <a:endParaRPr lang="zh-TW" altLang="en-US" sz="1000" dirty="0"/>
                    </a:p>
                  </a:txBody>
                  <a:tcPr marL="68580" marR="68580" marT="34290" marB="34290"/>
                </a:tc>
                <a:extLst>
                  <a:ext uri="{0D108BD9-81ED-4DB2-BD59-A6C34878D82A}">
                    <a16:rowId xmlns:a16="http://schemas.microsoft.com/office/drawing/2014/main" val="10003"/>
                  </a:ext>
                </a:extLst>
              </a:tr>
              <a:tr h="278130">
                <a:tc>
                  <a:txBody>
                    <a:bodyPr/>
                    <a:lstStyle/>
                    <a:p>
                      <a:r>
                        <a:rPr lang="en-US" altLang="zh-TW" sz="1000" dirty="0"/>
                        <a:t>Pdf secrets v2</a:t>
                      </a:r>
                      <a:endParaRPr lang="zh-TW" altLang="en-US" sz="1000" dirty="0"/>
                    </a:p>
                  </a:txBody>
                  <a:tcPr marL="68580" marR="68580" marT="34290" marB="34290"/>
                </a:tc>
                <a:tc>
                  <a:txBody>
                    <a:bodyPr/>
                    <a:lstStyle/>
                    <a:p>
                      <a:r>
                        <a:rPr lang="en-US" altLang="zh-TW" sz="1000" dirty="0"/>
                        <a:t>https://www.slideshare.net/ange4771/pdf-secrets-v2</a:t>
                      </a:r>
                      <a:endParaRPr lang="zh-TW" altLang="en-US" sz="1000" dirty="0"/>
                    </a:p>
                  </a:txBody>
                  <a:tcPr marL="68580" marR="68580" marT="34290" marB="34290"/>
                </a:tc>
                <a:extLst>
                  <a:ext uri="{0D108BD9-81ED-4DB2-BD59-A6C34878D82A}">
                    <a16:rowId xmlns:a16="http://schemas.microsoft.com/office/drawing/2014/main" val="10004"/>
                  </a:ext>
                </a:extLst>
              </a:tr>
              <a:tr h="278130">
                <a:tc>
                  <a:txBody>
                    <a:bodyPr/>
                    <a:lstStyle/>
                    <a:p>
                      <a:r>
                        <a:rPr lang="en-US" altLang="zh-TW" sz="1000" dirty="0"/>
                        <a:t>An overview of potential leaks via PDF</a:t>
                      </a:r>
                      <a:endParaRPr lang="zh-TW" altLang="en-US" sz="1000" dirty="0"/>
                    </a:p>
                  </a:txBody>
                  <a:tcPr marL="68580" marR="68580" marT="34290" marB="34290"/>
                </a:tc>
                <a:tc>
                  <a:txBody>
                    <a:bodyPr/>
                    <a:lstStyle/>
                    <a:p>
                      <a:r>
                        <a:rPr lang="en-US" altLang="zh-TW" sz="1000" dirty="0"/>
                        <a:t>https://www.slideshare.net/ange4771/an-overview-of-pdf-potential-leaks</a:t>
                      </a:r>
                      <a:endParaRPr lang="zh-TW" altLang="en-US" sz="1000" dirty="0"/>
                    </a:p>
                  </a:txBody>
                  <a:tcPr marL="68580" marR="68580" marT="34290" marB="34290"/>
                </a:tc>
                <a:extLst>
                  <a:ext uri="{0D108BD9-81ED-4DB2-BD59-A6C34878D82A}">
                    <a16:rowId xmlns:a16="http://schemas.microsoft.com/office/drawing/2014/main" val="10005"/>
                  </a:ext>
                </a:extLst>
              </a:tr>
              <a:tr h="278130">
                <a:tc>
                  <a:txBody>
                    <a:bodyPr/>
                    <a:lstStyle/>
                    <a:p>
                      <a:r>
                        <a:rPr lang="en-US" altLang="zh-TW" sz="1000" dirty="0"/>
                        <a:t>Advanced Pdf Tricks</a:t>
                      </a:r>
                      <a:endParaRPr lang="zh-TW" altLang="en-US" sz="1000" dirty="0"/>
                    </a:p>
                  </a:txBody>
                  <a:tcPr marL="68580" marR="68580" marT="34290" marB="34290"/>
                </a:tc>
                <a:tc>
                  <a:txBody>
                    <a:bodyPr/>
                    <a:lstStyle/>
                    <a:p>
                      <a:r>
                        <a:rPr lang="en-US" altLang="zh-TW" sz="1000" dirty="0"/>
                        <a:t>https://www.slideshare.net/ange4771/advanced-pdf-tricks</a:t>
                      </a:r>
                      <a:endParaRPr lang="zh-TW" altLang="en-US" sz="1000" dirty="0"/>
                    </a:p>
                  </a:txBody>
                  <a:tcPr marL="68580" marR="68580" marT="34290" marB="34290"/>
                </a:tc>
                <a:extLst>
                  <a:ext uri="{0D108BD9-81ED-4DB2-BD59-A6C34878D82A}">
                    <a16:rowId xmlns:a16="http://schemas.microsoft.com/office/drawing/2014/main" val="10006"/>
                  </a:ext>
                </a:extLst>
              </a:tr>
              <a:tr h="278130">
                <a:tc>
                  <a:txBody>
                    <a:bodyPr/>
                    <a:lstStyle/>
                    <a:p>
                      <a:r>
                        <a:rPr lang="en-US" altLang="zh-TW" sz="1000" dirty="0"/>
                        <a:t>Let's write a PDF file</a:t>
                      </a:r>
                      <a:endParaRPr lang="zh-TW" altLang="en-US" sz="1000" dirty="0"/>
                    </a:p>
                  </a:txBody>
                  <a:tcPr marL="68580" marR="68580" marT="34290" marB="34290"/>
                </a:tc>
                <a:tc>
                  <a:txBody>
                    <a:bodyPr/>
                    <a:lstStyle/>
                    <a:p>
                      <a:r>
                        <a:rPr lang="en-US" altLang="zh-TW" sz="1000" dirty="0"/>
                        <a:t>https://www.slideshare.net/ange4771/lets-write-a-pdf-file</a:t>
                      </a:r>
                      <a:endParaRPr lang="zh-TW" altLang="en-US" sz="1000" dirty="0"/>
                    </a:p>
                  </a:txBody>
                  <a:tcPr marL="68580" marR="68580" marT="34290" marB="34290"/>
                </a:tc>
                <a:extLst>
                  <a:ext uri="{0D108BD9-81ED-4DB2-BD59-A6C34878D82A}">
                    <a16:rowId xmlns:a16="http://schemas.microsoft.com/office/drawing/2014/main" val="10007"/>
                  </a:ext>
                </a:extLst>
              </a:tr>
              <a:tr h="278130">
                <a:tc>
                  <a:txBody>
                    <a:bodyPr/>
                    <a:lstStyle/>
                    <a:p>
                      <a:r>
                        <a:rPr lang="en-US" altLang="zh-TW" sz="1000" dirty="0"/>
                        <a:t>Trusting files (and their formats)</a:t>
                      </a:r>
                      <a:endParaRPr lang="zh-TW" altLang="en-US" sz="1000" dirty="0"/>
                    </a:p>
                  </a:txBody>
                  <a:tcPr marL="68580" marR="68580" marT="34290" marB="34290"/>
                </a:tc>
                <a:tc>
                  <a:txBody>
                    <a:bodyPr/>
                    <a:lstStyle/>
                    <a:p>
                      <a:r>
                        <a:rPr lang="en-US" altLang="zh-TW" sz="1000" dirty="0"/>
                        <a:t>https://www.slideshare.net/ange4771/trusting-files-and-their-formats</a:t>
                      </a:r>
                      <a:endParaRPr lang="zh-TW" altLang="en-US" sz="1000" dirty="0"/>
                    </a:p>
                  </a:txBody>
                  <a:tcPr marL="68580" marR="68580" marT="34290" marB="34290"/>
                </a:tc>
                <a:extLst>
                  <a:ext uri="{0D108BD9-81ED-4DB2-BD59-A6C34878D82A}">
                    <a16:rowId xmlns:a16="http://schemas.microsoft.com/office/drawing/2014/main" val="10008"/>
                  </a:ext>
                </a:extLst>
              </a:tr>
              <a:tr h="278130">
                <a:tc>
                  <a:txBody>
                    <a:bodyPr/>
                    <a:lstStyle/>
                    <a:p>
                      <a:r>
                        <a:rPr lang="en-US" altLang="zh-TW" sz="1000" dirty="0"/>
                        <a:t>PDF: myths vs facts</a:t>
                      </a:r>
                      <a:endParaRPr lang="zh-TW" altLang="en-US" sz="1000" dirty="0"/>
                    </a:p>
                  </a:txBody>
                  <a:tcPr marL="68580" marR="68580" marT="34290" marB="34290"/>
                </a:tc>
                <a:tc>
                  <a:txBody>
                    <a:bodyPr/>
                    <a:lstStyle/>
                    <a:p>
                      <a:r>
                        <a:rPr lang="en-US" altLang="zh-TW" sz="1000" dirty="0"/>
                        <a:t>https://www.slideshare.net/ange4771/pdf-myths-vs-facts</a:t>
                      </a:r>
                      <a:endParaRPr lang="zh-TW" altLang="en-US" sz="1000" dirty="0"/>
                    </a:p>
                  </a:txBody>
                  <a:tcPr marL="68580" marR="68580" marT="34290" marB="34290"/>
                </a:tc>
                <a:extLst>
                  <a:ext uri="{0D108BD9-81ED-4DB2-BD59-A6C34878D82A}">
                    <a16:rowId xmlns:a16="http://schemas.microsoft.com/office/drawing/2014/main" val="10009"/>
                  </a:ext>
                </a:extLst>
              </a:tr>
            </a:tbl>
          </a:graphicData>
        </a:graphic>
      </p:graphicFrame>
      <p:sp>
        <p:nvSpPr>
          <p:cNvPr id="5" name="矩形 4"/>
          <p:cNvSpPr/>
          <p:nvPr/>
        </p:nvSpPr>
        <p:spPr>
          <a:xfrm>
            <a:off x="0" y="1196031"/>
            <a:ext cx="9144000" cy="646331"/>
          </a:xfrm>
          <a:prstGeom prst="rect">
            <a:avLst/>
          </a:prstGeom>
          <a:solidFill>
            <a:schemeClr val="accent4">
              <a:lumMod val="50000"/>
            </a:schemeClr>
          </a:solidFill>
        </p:spPr>
        <p:txBody>
          <a:bodyPr wrap="square">
            <a:spAutoFit/>
          </a:bodyPr>
          <a:lstStyle/>
          <a:p>
            <a:r>
              <a:rPr lang="en-US" altLang="zh-TW" sz="3600" dirty="0">
                <a:solidFill>
                  <a:schemeClr val="bg1"/>
                </a:solidFill>
              </a:rPr>
              <a:t>PDF</a:t>
            </a:r>
            <a:r>
              <a:rPr lang="zh-TW" altLang="en-US" sz="3600" dirty="0">
                <a:solidFill>
                  <a:schemeClr val="bg1"/>
                </a:solidFill>
              </a:rPr>
              <a:t>如何藏機密</a:t>
            </a:r>
            <a:r>
              <a:rPr lang="en-US" altLang="zh-TW" sz="3600" dirty="0">
                <a:solidFill>
                  <a:schemeClr val="bg1"/>
                </a:solidFill>
              </a:rPr>
              <a:t>??</a:t>
            </a:r>
            <a:endParaRPr lang="zh-TW" altLang="en-US" sz="3600" dirty="0">
              <a:solidFill>
                <a:schemeClr val="bg1"/>
              </a:solidFill>
            </a:endParaRPr>
          </a:p>
        </p:txBody>
      </p:sp>
      <p:pic>
        <p:nvPicPr>
          <p:cNvPr id="6" name="圖片 5">
            <a:extLst>
              <a:ext uri="{FF2B5EF4-FFF2-40B4-BE49-F238E27FC236}">
                <a16:creationId xmlns:a16="http://schemas.microsoft.com/office/drawing/2014/main" id="{016291E8-051C-4EDF-A068-4C8F8B0B05DB}"/>
              </a:ext>
            </a:extLst>
          </p:cNvPr>
          <p:cNvPicPr>
            <a:picLocks noChangeAspect="1"/>
          </p:cNvPicPr>
          <p:nvPr/>
        </p:nvPicPr>
        <p:blipFill>
          <a:blip r:embed="rId2"/>
          <a:stretch>
            <a:fillRect/>
          </a:stretch>
        </p:blipFill>
        <p:spPr>
          <a:xfrm>
            <a:off x="-88776" y="6207487"/>
            <a:ext cx="9232776" cy="675546"/>
          </a:xfrm>
          <a:prstGeom prst="rect">
            <a:avLst/>
          </a:prstGeom>
        </p:spPr>
      </p:pic>
    </p:spTree>
    <p:extLst>
      <p:ext uri="{BB962C8B-B14F-4D97-AF65-F5344CB8AC3E}">
        <p14:creationId xmlns:p14="http://schemas.microsoft.com/office/powerpoint/2010/main" val="942685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9144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050" dirty="0"/>
              <a:t>圖片中的隱藏資訊 </a:t>
            </a:r>
          </a:p>
        </p:txBody>
      </p:sp>
      <p:sp>
        <p:nvSpPr>
          <p:cNvPr id="5" name="矩形 4"/>
          <p:cNvSpPr/>
          <p:nvPr/>
        </p:nvSpPr>
        <p:spPr>
          <a:xfrm>
            <a:off x="0" y="4844557"/>
            <a:ext cx="9144000" cy="15693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600" dirty="0">
                <a:solidFill>
                  <a:schemeClr val="bg1"/>
                </a:solidFill>
              </a:rPr>
              <a:t>JPEG steganography</a:t>
            </a:r>
            <a:endParaRPr lang="zh-TW" altLang="en-US" sz="3600" dirty="0">
              <a:solidFill>
                <a:schemeClr val="bg1"/>
              </a:solidFill>
            </a:endParaRPr>
          </a:p>
        </p:txBody>
      </p:sp>
    </p:spTree>
    <p:extLst>
      <p:ext uri="{BB962C8B-B14F-4D97-AF65-F5344CB8AC3E}">
        <p14:creationId xmlns:p14="http://schemas.microsoft.com/office/powerpoint/2010/main" val="3971052641"/>
      </p:ext>
    </p:extLst>
  </p:cSld>
  <p:clrMapOvr>
    <a:masterClrMapping/>
  </p:clrMapOvr>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4989</TotalTime>
  <Words>2539</Words>
  <Application>Microsoft Office PowerPoint</Application>
  <PresentationFormat>如螢幕大小 (4:3)</PresentationFormat>
  <Paragraphs>347</Paragraphs>
  <Slides>46</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46</vt:i4>
      </vt:variant>
    </vt:vector>
  </HeadingPairs>
  <TitlesOfParts>
    <vt:vector size="54" baseType="lpstr">
      <vt:lpstr>等线</vt:lpstr>
      <vt:lpstr>新細明體</vt:lpstr>
      <vt:lpstr>標楷體</vt:lpstr>
      <vt:lpstr>Arial</vt:lpstr>
      <vt:lpstr>Calibri</vt:lpstr>
      <vt:lpstr>Calibri Light</vt:lpstr>
      <vt:lpstr>Wingdings</vt:lpstr>
      <vt:lpstr>Office 佈景主題</vt:lpstr>
      <vt:lpstr>{駭客}隱寫術 STEGANOGRAPHY</vt:lpstr>
      <vt:lpstr>課程宗旨</vt:lpstr>
      <vt:lpstr>課程章節</vt:lpstr>
      <vt:lpstr>PowerPoint 簡報</vt:lpstr>
      <vt:lpstr>PowerPoint 簡報</vt:lpstr>
      <vt:lpstr>PowerPoint 簡報</vt:lpstr>
      <vt:lpstr>PowerPoint 簡報</vt:lpstr>
      <vt:lpstr>PowerPoint 簡報</vt:lpstr>
      <vt:lpstr>PowerPoint 簡報</vt:lpstr>
      <vt:lpstr>PowerPoint 簡報</vt:lpstr>
      <vt:lpstr>你能從黑洞裡找出Flag嗎??</vt:lpstr>
      <vt:lpstr>PowerPoint 簡報</vt:lpstr>
      <vt:lpstr>PowerPoint 簡報</vt:lpstr>
      <vt:lpstr>PowerPoint 簡報</vt:lpstr>
      <vt:lpstr>PowerPoint 簡報</vt:lpstr>
      <vt:lpstr>https://sourceforge.net/projects/exiftool/</vt:lpstr>
      <vt:lpstr>PowerPoint 簡報</vt:lpstr>
      <vt:lpstr>PowerPoint 簡報</vt:lpstr>
      <vt:lpstr>PowerPoint 簡報</vt:lpstr>
      <vt:lpstr>PowerPoint 簡報</vt:lpstr>
      <vt:lpstr>CSAW QUALS 2015: keep-calm-and-ctf-100</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檔案分離技術::dd https://en.wikipedia.org/wiki/Dd_(Unix)</vt:lpstr>
      <vt:lpstr>檔案分離技術::foremost http://blog.csdn.net/riba2534/article/details/70544076</vt:lpstr>
      <vt:lpstr>PowerPoint 簡報</vt:lpstr>
      <vt:lpstr>PowerPoint 簡報</vt:lpstr>
      <vt:lpstr>PowerPoint 簡報</vt:lpstr>
      <vt:lpstr>PowerPoint 簡報</vt:lpstr>
      <vt:lpstr>gzip命令的常用選項</vt:lpstr>
      <vt:lpstr>PowerPoint 簡報</vt:lpstr>
      <vt:lpstr>查看檔案格式</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ksu</dc:creator>
  <cp:lastModifiedBy>user</cp:lastModifiedBy>
  <cp:revision>48</cp:revision>
  <dcterms:created xsi:type="dcterms:W3CDTF">2017-07-25T01:09:22Z</dcterms:created>
  <dcterms:modified xsi:type="dcterms:W3CDTF">2021-03-03T13:04:23Z</dcterms:modified>
</cp:coreProperties>
</file>

<file path=docProps/thumbnail.jpeg>
</file>